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347" r:id="rId2"/>
    <p:sldId id="947" r:id="rId3"/>
    <p:sldId id="948" r:id="rId4"/>
    <p:sldId id="949" r:id="rId5"/>
    <p:sldId id="950" r:id="rId6"/>
    <p:sldId id="951" r:id="rId7"/>
    <p:sldId id="952" r:id="rId8"/>
    <p:sldId id="953" r:id="rId9"/>
    <p:sldId id="954" r:id="rId10"/>
    <p:sldId id="955" r:id="rId11"/>
    <p:sldId id="956" r:id="rId12"/>
    <p:sldId id="957" r:id="rId13"/>
    <p:sldId id="958" r:id="rId14"/>
    <p:sldId id="945" r:id="rId15"/>
    <p:sldId id="946" r:id="rId16"/>
    <p:sldId id="941" r:id="rId17"/>
    <p:sldId id="944" r:id="rId18"/>
    <p:sldId id="942" r:id="rId19"/>
    <p:sldId id="943" r:id="rId20"/>
    <p:sldId id="352" r:id="rId21"/>
  </p:sldIdLst>
  <p:sldSz cx="9144000" cy="6858000" type="screen4x3"/>
  <p:notesSz cx="7010400" cy="9296400"/>
  <p:defaultTextStyle>
    <a:defPPr>
      <a:defRPr lang="es-ES"/>
    </a:defPPr>
    <a:lvl1pPr algn="l" rtl="0" eaLnBrk="0" fontAlgn="base" hangingPunct="0">
      <a:spcBef>
        <a:spcPct val="0"/>
      </a:spcBef>
      <a:spcAft>
        <a:spcPct val="0"/>
      </a:spcAft>
      <a:defRPr u="sng"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u="sng"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u="sng"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u="sng"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u="sng"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u="sng"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u="sng"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u="sng"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u="sng"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01C70C-49EF-19DC-89C9-CD82164D57EC}" name="Barreto Hidalgo, Joaquín" initials="BHJ" userId="S::jbarreto@icex.es::764a54e7-a806-4e47-8d17-57d2e45e7dc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Quesada Gonzalez, Paz" initials="QGP" lastIdx="1" clrIdx="0">
    <p:extLst>
      <p:ext uri="{19B8F6BF-5375-455C-9EA6-DF929625EA0E}">
        <p15:presenceInfo xmlns:p15="http://schemas.microsoft.com/office/powerpoint/2012/main" userId="S::pquesada@icex.es::5f679c28-594a-4418-bd18-7bd59c8efd0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E53"/>
    <a:srgbClr val="7F9BA3"/>
    <a:srgbClr val="47585C"/>
    <a:srgbClr val="727F82"/>
    <a:srgbClr val="687679"/>
    <a:srgbClr val="919B9E"/>
    <a:srgbClr val="D52B1E"/>
    <a:srgbClr val="F3C2BF"/>
    <a:srgbClr val="EB7C7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3" autoAdjust="0"/>
    <p:restoredTop sz="90482" autoAdjust="0"/>
  </p:normalViewPr>
  <p:slideViewPr>
    <p:cSldViewPr snapToGrid="0">
      <p:cViewPr varScale="1">
        <p:scale>
          <a:sx n="103" d="100"/>
          <a:sy n="103" d="100"/>
        </p:scale>
        <p:origin x="1722"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0"/>
            <a:ext cx="3037840" cy="464820"/>
          </a:xfrm>
          <a:prstGeom prst="rect">
            <a:avLst/>
          </a:prstGeom>
        </p:spPr>
        <p:txBody>
          <a:bodyPr vert="horz" lIns="91440" tIns="45720" rIns="91440" bIns="45720" rtlCol="0"/>
          <a:lstStyle>
            <a:lvl1pPr algn="l" eaLnBrk="1" fontAlgn="auto" hangingPunct="1">
              <a:spcBef>
                <a:spcPts val="0"/>
              </a:spcBef>
              <a:spcAft>
                <a:spcPts val="0"/>
              </a:spcAft>
              <a:defRPr sz="1200" u="none">
                <a:latin typeface="+mn-lt"/>
                <a:cs typeface="+mn-cs"/>
              </a:defRPr>
            </a:lvl1pPr>
          </a:lstStyle>
          <a:p>
            <a:pPr>
              <a:defRPr/>
            </a:pPr>
            <a:endParaRPr lang="es-ES"/>
          </a:p>
        </p:txBody>
      </p:sp>
      <p:sp>
        <p:nvSpPr>
          <p:cNvPr id="3" name="2 Marcador de fecha"/>
          <p:cNvSpPr>
            <a:spLocks noGrp="1"/>
          </p:cNvSpPr>
          <p:nvPr>
            <p:ph type="dt" idx="1"/>
          </p:nvPr>
        </p:nvSpPr>
        <p:spPr>
          <a:xfrm>
            <a:off x="3970939" y="0"/>
            <a:ext cx="3037840" cy="464820"/>
          </a:xfrm>
          <a:prstGeom prst="rect">
            <a:avLst/>
          </a:prstGeom>
        </p:spPr>
        <p:txBody>
          <a:bodyPr vert="horz" lIns="91440" tIns="45720" rIns="91440" bIns="45720" rtlCol="0"/>
          <a:lstStyle>
            <a:lvl1pPr algn="r" eaLnBrk="1" fontAlgn="auto" hangingPunct="1">
              <a:spcBef>
                <a:spcPts val="0"/>
              </a:spcBef>
              <a:spcAft>
                <a:spcPts val="0"/>
              </a:spcAft>
              <a:defRPr sz="1200" u="none">
                <a:latin typeface="+mn-lt"/>
                <a:cs typeface="+mn-cs"/>
              </a:defRPr>
            </a:lvl1pPr>
          </a:lstStyle>
          <a:p>
            <a:pPr>
              <a:defRPr/>
            </a:pPr>
            <a:fld id="{966F11A1-0684-4A03-B148-EFA72948078D}" type="datetimeFigureOut">
              <a:rPr lang="es-ES"/>
              <a:pPr>
                <a:defRPr/>
              </a:pPr>
              <a:t>27/11/2023</a:t>
            </a:fld>
            <a:endParaRPr lang="es-ES"/>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701041" y="4415791"/>
            <a:ext cx="5608320" cy="4183380"/>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5 Marcador de pie de página"/>
          <p:cNvSpPr>
            <a:spLocks noGrp="1"/>
          </p:cNvSpPr>
          <p:nvPr>
            <p:ph type="ftr" sz="quarter" idx="4"/>
          </p:nvPr>
        </p:nvSpPr>
        <p:spPr>
          <a:xfrm>
            <a:off x="1" y="8829967"/>
            <a:ext cx="3037840" cy="464820"/>
          </a:xfrm>
          <a:prstGeom prst="rect">
            <a:avLst/>
          </a:prstGeom>
        </p:spPr>
        <p:txBody>
          <a:bodyPr vert="horz" lIns="91440" tIns="45720" rIns="91440" bIns="45720" rtlCol="0" anchor="b"/>
          <a:lstStyle>
            <a:lvl1pPr algn="l" eaLnBrk="1" fontAlgn="auto" hangingPunct="1">
              <a:spcBef>
                <a:spcPts val="0"/>
              </a:spcBef>
              <a:spcAft>
                <a:spcPts val="0"/>
              </a:spcAft>
              <a:defRPr sz="1200" u="none">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970939" y="8829967"/>
            <a:ext cx="3037840" cy="46482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u="none"/>
            </a:lvl1pPr>
          </a:lstStyle>
          <a:p>
            <a:pPr>
              <a:defRPr/>
            </a:pPr>
            <a:fld id="{617471F6-7CD2-409B-A272-117A5E73F985}" type="slidenum">
              <a:rPr lang="es-ES"/>
              <a:pPr>
                <a:defRPr/>
              </a:pPr>
              <a:t>‹Nº›</a:t>
            </a:fld>
            <a:endParaRPr lang="es-ES"/>
          </a:p>
        </p:txBody>
      </p:sp>
    </p:spTree>
    <p:extLst>
      <p:ext uri="{BB962C8B-B14F-4D97-AF65-F5344CB8AC3E}">
        <p14:creationId xmlns:p14="http://schemas.microsoft.com/office/powerpoint/2010/main" val="658578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2</a:t>
            </a:fld>
            <a:endParaRPr lang="es-ES"/>
          </a:p>
        </p:txBody>
      </p:sp>
    </p:spTree>
    <p:extLst>
      <p:ext uri="{BB962C8B-B14F-4D97-AF65-F5344CB8AC3E}">
        <p14:creationId xmlns:p14="http://schemas.microsoft.com/office/powerpoint/2010/main" val="1098712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a:p>
        </p:txBody>
      </p:sp>
      <p:sp>
        <p:nvSpPr>
          <p:cNvPr id="327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Calibri" panose="020F0502020204030204" pitchFamily="34" charset="0"/>
                <a:cs typeface="Arial" panose="020B0604020202020204" pitchFamily="34" charset="0"/>
              </a:defRPr>
            </a:lvl1pPr>
            <a:lvl2pPr marL="742950" indent="-285750">
              <a:defRPr u="sng">
                <a:solidFill>
                  <a:schemeClr val="tx1"/>
                </a:solidFill>
                <a:latin typeface="Calibri" panose="020F0502020204030204" pitchFamily="34" charset="0"/>
                <a:cs typeface="Arial" panose="020B0604020202020204" pitchFamily="34" charset="0"/>
              </a:defRPr>
            </a:lvl2pPr>
            <a:lvl3pPr marL="1143000" indent="-228600">
              <a:defRPr u="sng">
                <a:solidFill>
                  <a:schemeClr val="tx1"/>
                </a:solidFill>
                <a:latin typeface="Calibri" panose="020F0502020204030204" pitchFamily="34" charset="0"/>
                <a:cs typeface="Arial" panose="020B0604020202020204" pitchFamily="34" charset="0"/>
              </a:defRPr>
            </a:lvl3pPr>
            <a:lvl4pPr marL="1600200" indent="-228600">
              <a:defRPr u="sng">
                <a:solidFill>
                  <a:schemeClr val="tx1"/>
                </a:solidFill>
                <a:latin typeface="Calibri" panose="020F0502020204030204" pitchFamily="34" charset="0"/>
                <a:cs typeface="Arial" panose="020B0604020202020204" pitchFamily="34" charset="0"/>
              </a:defRPr>
            </a:lvl4pPr>
            <a:lvl5pPr marL="2057400" indent="-228600">
              <a:defRPr u="sng">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u="sng">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u="sng">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u="sng">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u="sng">
                <a:solidFill>
                  <a:schemeClr val="tx1"/>
                </a:solidFill>
                <a:latin typeface="Calibri" panose="020F0502020204030204" pitchFamily="34" charset="0"/>
                <a:cs typeface="Arial" panose="020B0604020202020204" pitchFamily="34" charset="0"/>
              </a:defRPr>
            </a:lvl9pPr>
          </a:lstStyle>
          <a:p>
            <a:fld id="{3B5846F5-AB3C-440E-AC64-4D9087340570}" type="slidenum">
              <a:rPr lang="es-ES" u="none" smtClean="0"/>
              <a:pPr/>
              <a:t>3</a:t>
            </a:fld>
            <a:endParaRPr lang="es-ES" u="none"/>
          </a:p>
        </p:txBody>
      </p:sp>
    </p:spTree>
    <p:extLst>
      <p:ext uri="{BB962C8B-B14F-4D97-AF65-F5344CB8AC3E}">
        <p14:creationId xmlns:p14="http://schemas.microsoft.com/office/powerpoint/2010/main" val="336660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u="none" dirty="0">
                <a:solidFill>
                  <a:schemeClr val="tx1">
                    <a:lumMod val="75000"/>
                    <a:lumOff val="25000"/>
                  </a:schemeClr>
                </a:solidFill>
              </a:rPr>
              <a:t>Desaceleración de 2017 a 2019 (0,4%). Caída en 2020 (-5,9%) y recuperación posterior en 2021 (4,4%) y 2022 (4,9%) </a:t>
            </a:r>
            <a:r>
              <a:rPr lang="es-ES" sz="1200" b="1" u="none" dirty="0">
                <a:solidFill>
                  <a:schemeClr val="tx1">
                    <a:lumMod val="75000"/>
                    <a:lumOff val="25000"/>
                  </a:schemeClr>
                </a:solidFill>
              </a:rPr>
              <a:t>vs</a:t>
            </a:r>
            <a:r>
              <a:rPr lang="es-ES" sz="1200" u="none" dirty="0">
                <a:solidFill>
                  <a:schemeClr val="tx1">
                    <a:lumMod val="75000"/>
                    <a:lumOff val="25000"/>
                  </a:schemeClr>
                </a:solidFill>
              </a:rPr>
              <a:t> LAC (-6,8% en 2020; 6,8% en 2021 y 3,8% en 2022)</a:t>
            </a:r>
          </a:p>
          <a:p>
            <a:endParaRPr lang="es-ES" dirty="0"/>
          </a:p>
          <a:p>
            <a:r>
              <a:rPr lang="es-ES" dirty="0"/>
              <a:t>Previsiones para 2023: 0,7% según encuesta de expectativas del BCU, 0,6% según Centro de Investigaciones Económicas, 1% según el FMI (previsión 3,2% para 2024)</a:t>
            </a:r>
          </a:p>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4</a:t>
            </a:fld>
            <a:endParaRPr lang="es-ES"/>
          </a:p>
        </p:txBody>
      </p:sp>
    </p:spTree>
    <p:extLst>
      <p:ext uri="{BB962C8B-B14F-4D97-AF65-F5344CB8AC3E}">
        <p14:creationId xmlns:p14="http://schemas.microsoft.com/office/powerpoint/2010/main" val="2461128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ES" sz="1100" b="0"/>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5</a:t>
            </a:fld>
            <a:endParaRPr lang="es-ES"/>
          </a:p>
        </p:txBody>
      </p:sp>
    </p:spTree>
    <p:extLst>
      <p:ext uri="{BB962C8B-B14F-4D97-AF65-F5344CB8AC3E}">
        <p14:creationId xmlns:p14="http://schemas.microsoft.com/office/powerpoint/2010/main" val="1225542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Condiciones para empresas: mide el grado en que las regulaciones promueven las condiciones para comenzar un negocio, competir y crecer. Incluye: barreras de ingreso a los mercados, distorsiones de precios, regulaciones de negocios y flexibilidad del mercado laboral. </a:t>
            </a:r>
          </a:p>
          <a:p>
            <a:r>
              <a:rPr lang="es-ES" dirty="0"/>
              <a:t>Infraestructura y acceso a mercados: mide la calidad de la infraestructura que permite comerciar (comunicaciones, transporte, recursos) y las distorsiones al flujo e intercambio de bienes y servicios. </a:t>
            </a:r>
          </a:p>
          <a:p>
            <a:r>
              <a:rPr lang="es-ES" dirty="0"/>
              <a:t>Mercado de productos/negocios: mide competencia en los mercados, apertura comercial, tarifas al comercio, eficiencia de trámites de comercio exterior, </a:t>
            </a:r>
          </a:p>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6</a:t>
            </a:fld>
            <a:endParaRPr lang="es-ES"/>
          </a:p>
        </p:txBody>
      </p:sp>
    </p:spTree>
    <p:extLst>
      <p:ext uri="{BB962C8B-B14F-4D97-AF65-F5344CB8AC3E}">
        <p14:creationId xmlns:p14="http://schemas.microsoft.com/office/powerpoint/2010/main" val="1363959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Informe Uruguay XXI sobre beneficios</a:t>
            </a:r>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7</a:t>
            </a:fld>
            <a:endParaRPr lang="es-ES"/>
          </a:p>
        </p:txBody>
      </p:sp>
    </p:spTree>
    <p:extLst>
      <p:ext uri="{BB962C8B-B14F-4D97-AF65-F5344CB8AC3E}">
        <p14:creationId xmlns:p14="http://schemas.microsoft.com/office/powerpoint/2010/main" val="306613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ES" sz="1100" b="0"/>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8</a:t>
            </a:fld>
            <a:endParaRPr lang="es-ES"/>
          </a:p>
        </p:txBody>
      </p:sp>
    </p:spTree>
    <p:extLst>
      <p:ext uri="{BB962C8B-B14F-4D97-AF65-F5344CB8AC3E}">
        <p14:creationId xmlns:p14="http://schemas.microsoft.com/office/powerpoint/2010/main" val="2174657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ES" sz="1100" b="0"/>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9</a:t>
            </a:fld>
            <a:endParaRPr lang="es-ES"/>
          </a:p>
        </p:txBody>
      </p:sp>
    </p:spTree>
    <p:extLst>
      <p:ext uri="{BB962C8B-B14F-4D97-AF65-F5344CB8AC3E}">
        <p14:creationId xmlns:p14="http://schemas.microsoft.com/office/powerpoint/2010/main" val="2589315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s-ES" sz="1100" b="0" dirty="0"/>
              <a:t>Estas exportaciones están muy ligadas a las manufacturas relacionadas con proyectos, como, por ejemplo, relacionadas con parques de energía, infraestructura vial, carreteras, ojalá en un futuro para hidrógeno</a:t>
            </a:r>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10</a:t>
            </a:fld>
            <a:endParaRPr lang="es-ES"/>
          </a:p>
        </p:txBody>
      </p:sp>
    </p:spTree>
    <p:extLst>
      <p:ext uri="{BB962C8B-B14F-4D97-AF65-F5344CB8AC3E}">
        <p14:creationId xmlns:p14="http://schemas.microsoft.com/office/powerpoint/2010/main" val="634870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endParaRPr lang="es-ES" sz="1100" b="0" dirty="0"/>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11</a:t>
            </a:fld>
            <a:endParaRPr lang="es-ES"/>
          </a:p>
        </p:txBody>
      </p:sp>
    </p:spTree>
    <p:extLst>
      <p:ext uri="{BB962C8B-B14F-4D97-AF65-F5344CB8AC3E}">
        <p14:creationId xmlns:p14="http://schemas.microsoft.com/office/powerpoint/2010/main" val="3102101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10000"/>
          </a:bodyPr>
          <a:lstStyle/>
          <a:p>
            <a:endParaRPr lang="es-ES" baseline="0" dirty="0"/>
          </a:p>
        </p:txBody>
      </p:sp>
      <p:sp>
        <p:nvSpPr>
          <p:cNvPr id="4" name="3 Marcador de número de diapositiva"/>
          <p:cNvSpPr>
            <a:spLocks noGrp="1"/>
          </p:cNvSpPr>
          <p:nvPr>
            <p:ph type="sldNum" sz="quarter" idx="10"/>
          </p:nvPr>
        </p:nvSpPr>
        <p:spPr/>
        <p:txBody>
          <a:bodyPr/>
          <a:lstStyle/>
          <a:p>
            <a:fld id="{4FE6C82F-5CDD-4112-800F-5BA7BECE2D36}" type="slidenum">
              <a:rPr lang="es-ES" smtClean="0"/>
              <a:pPr/>
              <a:t>12</a:t>
            </a:fld>
            <a:endParaRPr lang="es-ES"/>
          </a:p>
        </p:txBody>
      </p:sp>
    </p:spTree>
    <p:extLst>
      <p:ext uri="{BB962C8B-B14F-4D97-AF65-F5344CB8AC3E}">
        <p14:creationId xmlns:p14="http://schemas.microsoft.com/office/powerpoint/2010/main" val="162499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200" b="1" u="none" dirty="0">
                <a:effectLst/>
                <a:latin typeface="Calibri" panose="020F0502020204030204" pitchFamily="34" charset="0"/>
                <a:ea typeface="Times New Roman" panose="02020603050405020304" pitchFamily="18" charset="0"/>
              </a:rPr>
              <a:t>Equipamiento vinculado a la inversión en renovables, saneamiento, reciclaje de residuos sólidos, suministro de agua, movilidad eléctrica e hidrógeno verde: debido al impulso político que están recibiendo estos sectores, se esperan inversiones significativas con efecto arrastre sobre las exportaciones de empresas españolas. </a:t>
            </a:r>
            <a:endParaRPr lang="es-ES" sz="1400" u="none" dirty="0">
              <a:effectLst/>
              <a:latin typeface="Times New Roman" panose="02020603050405020304" pitchFamily="18" charset="0"/>
              <a:ea typeface="Times New Roman" panose="02020603050405020304" pitchFamily="18" charset="0"/>
            </a:endParaRPr>
          </a:p>
          <a:p>
            <a:pPr algn="just"/>
            <a:r>
              <a:rPr lang="es-ES" sz="1200" b="1" u="none" dirty="0">
                <a:effectLst/>
                <a:latin typeface="Calibri" panose="020F0502020204030204" pitchFamily="34" charset="0"/>
                <a:ea typeface="Times New Roman" panose="02020603050405020304" pitchFamily="18" charset="0"/>
              </a:rPr>
              <a:t>Productos para el sector agroganadero: </a:t>
            </a:r>
            <a:r>
              <a:rPr lang="es-ES" sz="1200" u="none" dirty="0">
                <a:effectLst/>
                <a:latin typeface="Calibri" panose="020F0502020204030204" pitchFamily="34" charset="0"/>
                <a:ea typeface="Times New Roman" panose="02020603050405020304" pitchFamily="18" charset="0"/>
              </a:rPr>
              <a:t>fertilizantes, alimentación animal, etc., debido a la enorme importancia del sector para Uruguay.</a:t>
            </a:r>
            <a:r>
              <a:rPr lang="es-ES" sz="1200" b="1" u="none" dirty="0">
                <a:effectLst/>
                <a:latin typeface="Calibri" panose="020F0502020204030204" pitchFamily="34" charset="0"/>
                <a:ea typeface="Times New Roman" panose="02020603050405020304" pitchFamily="18" charset="0"/>
              </a:rPr>
              <a:t> </a:t>
            </a:r>
            <a:endParaRPr lang="es-ES" sz="1400" u="none" dirty="0">
              <a:effectLst/>
              <a:latin typeface="Times New Roman" panose="02020603050405020304" pitchFamily="18" charset="0"/>
              <a:ea typeface="Times New Roman" panose="02020603050405020304" pitchFamily="18" charset="0"/>
            </a:endParaRPr>
          </a:p>
          <a:p>
            <a:pPr algn="just"/>
            <a:r>
              <a:rPr lang="es-ES" sz="1200" b="1" u="none" dirty="0">
                <a:effectLst/>
                <a:latin typeface="Calibri" panose="020F0502020204030204" pitchFamily="34" charset="0"/>
                <a:ea typeface="Times New Roman" panose="02020603050405020304" pitchFamily="18" charset="0"/>
              </a:rPr>
              <a:t>Sector ferroviario: </a:t>
            </a:r>
            <a:r>
              <a:rPr lang="es-ES" sz="1200" u="none" dirty="0">
                <a:effectLst/>
                <a:latin typeface="Calibri" panose="020F0502020204030204" pitchFamily="34" charset="0"/>
                <a:ea typeface="Times New Roman" panose="02020603050405020304" pitchFamily="18" charset="0"/>
              </a:rPr>
              <a:t>ya que el sector se verá dinamizado, con la construcción/rehabilitación de la línea ferroviaria central, explicado en el apartado 3.2.1., el gobierno está analizando la posibilidad de ampliar la línea hasta el norte del país, lo que conllevaría nueva inversión y exportación.</a:t>
            </a:r>
            <a:endParaRPr lang="es-ES" sz="1400" u="none" dirty="0">
              <a:effectLst/>
              <a:latin typeface="Times New Roman" panose="02020603050405020304" pitchFamily="18" charset="0"/>
              <a:ea typeface="Times New Roman" panose="02020603050405020304" pitchFamily="18" charset="0"/>
            </a:endParaRPr>
          </a:p>
          <a:p>
            <a:pPr algn="just"/>
            <a:r>
              <a:rPr lang="es-ES" sz="1200" b="1" u="none" dirty="0">
                <a:effectLst/>
                <a:latin typeface="Calibri" panose="020F0502020204030204" pitchFamily="34" charset="0"/>
                <a:ea typeface="Times New Roman" panose="02020603050405020304" pitchFamily="18" charset="0"/>
              </a:rPr>
              <a:t>Otros sectores interesantes debido al desarrollo que se está produciendo en los mismos serían el equipamiento y tecnología para telecomunicaciones y sector sanitario y farmacéutico.</a:t>
            </a:r>
            <a:endParaRPr lang="es-ES" sz="1400" u="none" dirty="0">
              <a:effectLst/>
              <a:latin typeface="Times New Roman" panose="02020603050405020304" pitchFamily="18" charset="0"/>
              <a:ea typeface="Times New Roman" panose="02020603050405020304" pitchFamily="18" charset="0"/>
            </a:endParaRPr>
          </a:p>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13</a:t>
            </a:fld>
            <a:endParaRPr lang="es-ES"/>
          </a:p>
        </p:txBody>
      </p:sp>
    </p:spTree>
    <p:extLst>
      <p:ext uri="{BB962C8B-B14F-4D97-AF65-F5344CB8AC3E}">
        <p14:creationId xmlns:p14="http://schemas.microsoft.com/office/powerpoint/2010/main" val="2895713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16</a:t>
            </a:fld>
            <a:endParaRPr lang="es-ES"/>
          </a:p>
        </p:txBody>
      </p:sp>
    </p:spTree>
    <p:extLst>
      <p:ext uri="{BB962C8B-B14F-4D97-AF65-F5344CB8AC3E}">
        <p14:creationId xmlns:p14="http://schemas.microsoft.com/office/powerpoint/2010/main" val="2101408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617471F6-7CD2-409B-A272-117A5E73F985}" type="slidenum">
              <a:rPr lang="es-ES" smtClean="0"/>
              <a:pPr>
                <a:defRPr/>
              </a:pPr>
              <a:t>17</a:t>
            </a:fld>
            <a:endParaRPr lang="es-ES"/>
          </a:p>
        </p:txBody>
      </p:sp>
    </p:spTree>
    <p:extLst>
      <p:ext uri="{BB962C8B-B14F-4D97-AF65-F5344CB8AC3E}">
        <p14:creationId xmlns:p14="http://schemas.microsoft.com/office/powerpoint/2010/main" val="418231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136B30-E3E8-4741-BA2E-A005CD979550}" type="datetimeFigureOut">
              <a:rPr lang="es-ES"/>
              <a:pPr>
                <a:defRPr/>
              </a:pPr>
              <a:t>27/11/2023</a:t>
            </a:fld>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a:xfrm>
            <a:off x="8751888" y="6280150"/>
            <a:ext cx="506412" cy="365125"/>
          </a:xfrm>
        </p:spPr>
        <p:txBody>
          <a:bodyPr/>
          <a:lstStyle>
            <a:lvl1pPr algn="ctr">
              <a:defRPr>
                <a:solidFill>
                  <a:schemeClr val="bg1"/>
                </a:solidFill>
                <a:latin typeface="HelveticaNeueLT Std" panose="020B0604020202020204" pitchFamily="34" charset="0"/>
              </a:defRPr>
            </a:lvl1pPr>
          </a:lstStyle>
          <a:p>
            <a:pPr>
              <a:defRPr/>
            </a:pPr>
            <a:fld id="{0E529864-EAF4-4CF8-884F-20B34038351F}" type="slidenum">
              <a:rPr lang="es-ES"/>
              <a:pPr>
                <a:defRPr/>
              </a:pPr>
              <a:t>‹Nº›</a:t>
            </a:fld>
            <a:endParaRPr lang="es-ES"/>
          </a:p>
        </p:txBody>
      </p:sp>
    </p:spTree>
    <p:extLst>
      <p:ext uri="{BB962C8B-B14F-4D97-AF65-F5344CB8AC3E}">
        <p14:creationId xmlns:p14="http://schemas.microsoft.com/office/powerpoint/2010/main" val="472646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480A0F11-CB8A-4034-BD9E-96E1CB99A2C6}" type="datetimeFigureOut">
              <a:rPr lang="es-ES"/>
              <a:pPr>
                <a:defRPr/>
              </a:pPr>
              <a:t>27/11/2023</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2DB9A280-9550-491A-A158-9FF940377749}" type="slidenum">
              <a:rPr lang="es-ES"/>
              <a:pPr>
                <a:defRPr/>
              </a:pPr>
              <a:t>‹Nº›</a:t>
            </a:fld>
            <a:endParaRPr lang="es-ES"/>
          </a:p>
        </p:txBody>
      </p:sp>
    </p:spTree>
    <p:extLst>
      <p:ext uri="{BB962C8B-B14F-4D97-AF65-F5344CB8AC3E}">
        <p14:creationId xmlns:p14="http://schemas.microsoft.com/office/powerpoint/2010/main" val="3205039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lvl1pPr>
              <a:defRPr/>
            </a:lvl1pPr>
          </a:lstStyle>
          <a:p>
            <a:pPr>
              <a:defRPr/>
            </a:pPr>
            <a:fld id="{91A589F9-F54F-4BDF-8EDD-4945D2212D45}" type="datetimeFigureOut">
              <a:rPr lang="es-ES"/>
              <a:pPr>
                <a:defRPr/>
              </a:pPr>
              <a:t>27/11/2023</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64A0545C-EB02-4FDD-9F23-BFE5EEE645B0}" type="slidenum">
              <a:rPr lang="es-ES"/>
              <a:pPr>
                <a:defRPr/>
              </a:pPr>
              <a:t>‹Nº›</a:t>
            </a:fld>
            <a:endParaRPr lang="es-ES"/>
          </a:p>
        </p:txBody>
      </p:sp>
    </p:spTree>
    <p:extLst>
      <p:ext uri="{BB962C8B-B14F-4D97-AF65-F5344CB8AC3E}">
        <p14:creationId xmlns:p14="http://schemas.microsoft.com/office/powerpoint/2010/main" val="202948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3"/>
          <p:cNvSpPr>
            <a:spLocks noGrp="1"/>
          </p:cNvSpPr>
          <p:nvPr>
            <p:ph type="dt" sz="half" idx="10"/>
          </p:nvPr>
        </p:nvSpPr>
        <p:spPr/>
        <p:txBody>
          <a:bodyPr/>
          <a:lstStyle>
            <a:lvl1pPr>
              <a:defRPr/>
            </a:lvl1pPr>
          </a:lstStyle>
          <a:p>
            <a:pPr>
              <a:defRPr/>
            </a:pPr>
            <a:fld id="{3CE3FB55-1EAE-4EF1-A5DE-EC7FDFE9B060}" type="datetimeFigureOut">
              <a:rPr lang="es-ES"/>
              <a:pPr>
                <a:defRPr/>
              </a:pPr>
              <a:t>27/11/2023</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3BFDE03E-9D16-4335-98B1-C3616114F141}" type="slidenum">
              <a:rPr lang="es-ES"/>
              <a:pPr>
                <a:defRPr/>
              </a:pPr>
              <a:t>‹Nº›</a:t>
            </a:fld>
            <a:endParaRPr lang="es-ES"/>
          </a:p>
        </p:txBody>
      </p:sp>
    </p:spTree>
    <p:extLst>
      <p:ext uri="{BB962C8B-B14F-4D97-AF65-F5344CB8AC3E}">
        <p14:creationId xmlns:p14="http://schemas.microsoft.com/office/powerpoint/2010/main" val="1900977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lvl1pPr>
              <a:defRPr/>
            </a:lvl1pPr>
          </a:lstStyle>
          <a:p>
            <a:pPr>
              <a:defRPr/>
            </a:pPr>
            <a:fld id="{EC3B38B1-4FE7-4C60-8F55-9319626617CD}" type="datetimeFigureOut">
              <a:rPr lang="es-ES"/>
              <a:pPr>
                <a:defRPr/>
              </a:pPr>
              <a:t>27/11/2023</a:t>
            </a:fld>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EBD9FD51-3346-459C-87E6-786AA619BCB3}" type="slidenum">
              <a:rPr lang="es-ES"/>
              <a:pPr>
                <a:defRPr/>
              </a:pPr>
              <a:t>‹Nº›</a:t>
            </a:fld>
            <a:endParaRPr lang="es-ES"/>
          </a:p>
        </p:txBody>
      </p:sp>
    </p:spTree>
    <p:extLst>
      <p:ext uri="{BB962C8B-B14F-4D97-AF65-F5344CB8AC3E}">
        <p14:creationId xmlns:p14="http://schemas.microsoft.com/office/powerpoint/2010/main" val="3119973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3"/>
          <p:cNvSpPr>
            <a:spLocks noGrp="1"/>
          </p:cNvSpPr>
          <p:nvPr>
            <p:ph type="dt" sz="half" idx="10"/>
          </p:nvPr>
        </p:nvSpPr>
        <p:spPr/>
        <p:txBody>
          <a:bodyPr/>
          <a:lstStyle>
            <a:lvl1pPr>
              <a:defRPr/>
            </a:lvl1pPr>
          </a:lstStyle>
          <a:p>
            <a:pPr>
              <a:defRPr/>
            </a:pPr>
            <a:fld id="{F9AE4A1E-F638-40EB-ACFF-4EF7E22689DA}" type="datetimeFigureOut">
              <a:rPr lang="es-ES"/>
              <a:pPr>
                <a:defRPr/>
              </a:pPr>
              <a:t>27/11/2023</a:t>
            </a:fld>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8C030271-0E08-48D3-AB52-A5E921517715}" type="slidenum">
              <a:rPr lang="es-ES"/>
              <a:pPr>
                <a:defRPr/>
              </a:pPr>
              <a:t>‹Nº›</a:t>
            </a:fld>
            <a:endParaRPr lang="es-ES"/>
          </a:p>
        </p:txBody>
      </p:sp>
    </p:spTree>
    <p:extLst>
      <p:ext uri="{BB962C8B-B14F-4D97-AF65-F5344CB8AC3E}">
        <p14:creationId xmlns:p14="http://schemas.microsoft.com/office/powerpoint/2010/main" val="3412660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3C31CB1-59E8-489F-93DC-20CDCA9E7EE0}" type="datetimeFigureOut">
              <a:rPr lang="es-ES"/>
              <a:pPr>
                <a:defRPr/>
              </a:pPr>
              <a:t>27/11/2023</a:t>
            </a:fld>
            <a:endParaRPr lang="es-ES"/>
          </a:p>
        </p:txBody>
      </p:sp>
      <p:sp>
        <p:nvSpPr>
          <p:cNvPr id="3" name="Footer Placeholder 4"/>
          <p:cNvSpPr>
            <a:spLocks noGrp="1"/>
          </p:cNvSpPr>
          <p:nvPr>
            <p:ph type="ftr" sz="quarter" idx="11"/>
          </p:nvPr>
        </p:nvSpPr>
        <p:spPr/>
        <p:txBody>
          <a:bodyPr/>
          <a:lstStyle>
            <a:lvl1pPr>
              <a:defRPr/>
            </a:lvl1pPr>
          </a:lstStyle>
          <a:p>
            <a:pPr>
              <a:defRPr/>
            </a:pPr>
            <a:endParaRPr lang="es-ES"/>
          </a:p>
        </p:txBody>
      </p:sp>
      <p:sp>
        <p:nvSpPr>
          <p:cNvPr id="4" name="Slide Number Placeholder 5"/>
          <p:cNvSpPr>
            <a:spLocks noGrp="1"/>
          </p:cNvSpPr>
          <p:nvPr>
            <p:ph type="sldNum" sz="quarter" idx="12"/>
          </p:nvPr>
        </p:nvSpPr>
        <p:spPr/>
        <p:txBody>
          <a:bodyPr/>
          <a:lstStyle>
            <a:lvl1pPr>
              <a:defRPr/>
            </a:lvl1pPr>
          </a:lstStyle>
          <a:p>
            <a:pPr>
              <a:defRPr/>
            </a:pPr>
            <a:fld id="{971E3ACA-C4E4-4ECA-A85B-F443B20BE290}" type="slidenum">
              <a:rPr lang="es-ES"/>
              <a:pPr>
                <a:defRPr/>
              </a:pPr>
              <a:t>‹Nº›</a:t>
            </a:fld>
            <a:endParaRPr lang="es-ES"/>
          </a:p>
        </p:txBody>
      </p:sp>
    </p:spTree>
    <p:extLst>
      <p:ext uri="{BB962C8B-B14F-4D97-AF65-F5344CB8AC3E}">
        <p14:creationId xmlns:p14="http://schemas.microsoft.com/office/powerpoint/2010/main" val="1184887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CD34A53F-55EA-4A4A-9F9F-992872B642EC}" type="datetimeFigureOut">
              <a:rPr lang="es-ES"/>
              <a:pPr>
                <a:defRPr/>
              </a:pPr>
              <a:t>27/11/2023</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375A97C1-7481-41CA-97B8-40458B701388}" type="slidenum">
              <a:rPr lang="es-ES"/>
              <a:pPr>
                <a:defRPr/>
              </a:pPr>
              <a:t>‹Nº›</a:t>
            </a:fld>
            <a:endParaRPr lang="es-ES"/>
          </a:p>
        </p:txBody>
      </p:sp>
    </p:spTree>
    <p:extLst>
      <p:ext uri="{BB962C8B-B14F-4D97-AF65-F5344CB8AC3E}">
        <p14:creationId xmlns:p14="http://schemas.microsoft.com/office/powerpoint/2010/main" val="559249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0D86EBAB-DC71-4ADB-A979-DAC3E901C840}" type="datetimeFigureOut">
              <a:rPr lang="es-ES"/>
              <a:pPr>
                <a:defRPr/>
              </a:pPr>
              <a:t>27/11/2023</a:t>
            </a:fld>
            <a:endParaRPr lang="es-ES"/>
          </a:p>
        </p:txBody>
      </p:sp>
      <p:sp>
        <p:nvSpPr>
          <p:cNvPr id="6" name="Footer Placeholder 4"/>
          <p:cNvSpPr>
            <a:spLocks noGrp="1"/>
          </p:cNvSpPr>
          <p:nvPr>
            <p:ph type="ftr" sz="quarter" idx="11"/>
          </p:nvPr>
        </p:nvSpPr>
        <p:spPr/>
        <p:txBody>
          <a:bodyPr/>
          <a:lstStyle>
            <a:lvl1pPr>
              <a:defRPr/>
            </a:lvl1pPr>
          </a:lstStyle>
          <a:p>
            <a:pPr>
              <a:defRPr/>
            </a:pPr>
            <a:endParaRPr lang="es-ES"/>
          </a:p>
        </p:txBody>
      </p:sp>
      <p:sp>
        <p:nvSpPr>
          <p:cNvPr id="7" name="Slide Number Placeholder 5"/>
          <p:cNvSpPr>
            <a:spLocks noGrp="1"/>
          </p:cNvSpPr>
          <p:nvPr>
            <p:ph type="sldNum" sz="quarter" idx="12"/>
          </p:nvPr>
        </p:nvSpPr>
        <p:spPr/>
        <p:txBody>
          <a:bodyPr/>
          <a:lstStyle>
            <a:lvl1pPr>
              <a:defRPr/>
            </a:lvl1pPr>
          </a:lstStyle>
          <a:p>
            <a:pPr>
              <a:defRPr/>
            </a:pPr>
            <a:fld id="{7375DB33-8B94-4545-8BC7-CFA25FDEEECB}" type="slidenum">
              <a:rPr lang="es-ES"/>
              <a:pPr>
                <a:defRPr/>
              </a:pPr>
              <a:t>‹Nº›</a:t>
            </a:fld>
            <a:endParaRPr lang="es-ES"/>
          </a:p>
        </p:txBody>
      </p:sp>
    </p:spTree>
    <p:extLst>
      <p:ext uri="{BB962C8B-B14F-4D97-AF65-F5344CB8AC3E}">
        <p14:creationId xmlns:p14="http://schemas.microsoft.com/office/powerpoint/2010/main" val="187481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69770309-B33F-4CF8-87D4-2A793BD4B409}" type="datetimeFigureOut">
              <a:rPr lang="es-ES"/>
              <a:pPr>
                <a:defRPr/>
              </a:pPr>
              <a:t>27/11/2023</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0E3F58EF-30C2-4A71-B0EB-FF66DD9C62CA}" type="slidenum">
              <a:rPr lang="es-ES"/>
              <a:pPr>
                <a:defRPr/>
              </a:pPr>
              <a:t>‹Nº›</a:t>
            </a:fld>
            <a:endParaRPr lang="es-ES"/>
          </a:p>
        </p:txBody>
      </p:sp>
    </p:spTree>
    <p:extLst>
      <p:ext uri="{BB962C8B-B14F-4D97-AF65-F5344CB8AC3E}">
        <p14:creationId xmlns:p14="http://schemas.microsoft.com/office/powerpoint/2010/main" val="353749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E2018670-B612-4AE8-BAA1-0897151878E1}" type="datetimeFigureOut">
              <a:rPr lang="es-ES"/>
              <a:pPr>
                <a:defRPr/>
              </a:pPr>
              <a:t>27/11/2023</a:t>
            </a:fld>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47E53DFD-3204-4606-A53B-9DE9F56F2FBB}" type="slidenum">
              <a:rPr lang="es-ES"/>
              <a:pPr>
                <a:defRPr/>
              </a:pPr>
              <a:t>‹Nº›</a:t>
            </a:fld>
            <a:endParaRPr lang="es-ES"/>
          </a:p>
        </p:txBody>
      </p:sp>
    </p:spTree>
    <p:extLst>
      <p:ext uri="{BB962C8B-B14F-4D97-AF65-F5344CB8AC3E}">
        <p14:creationId xmlns:p14="http://schemas.microsoft.com/office/powerpoint/2010/main" val="1025701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n-US"/>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u="none">
                <a:solidFill>
                  <a:schemeClr val="tx1">
                    <a:tint val="75000"/>
                  </a:schemeClr>
                </a:solidFill>
                <a:latin typeface="+mn-lt"/>
                <a:cs typeface="+mn-cs"/>
              </a:defRPr>
            </a:lvl1pPr>
          </a:lstStyle>
          <a:p>
            <a:pPr>
              <a:defRPr/>
            </a:pPr>
            <a:fld id="{79817DC5-7F2D-4CBE-A8DF-91892F9ED9D1}" type="datetimeFigureOut">
              <a:rPr lang="es-ES"/>
              <a:pPr>
                <a:defRPr/>
              </a:pPr>
              <a:t>27/11/2023</a:t>
            </a:fld>
            <a:endParaRPr lang="es-E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u="none">
                <a:solidFill>
                  <a:schemeClr val="tx1">
                    <a:tint val="75000"/>
                  </a:schemeClr>
                </a:solidFill>
                <a:latin typeface="+mn-lt"/>
                <a:cs typeface="+mn-cs"/>
              </a:defRPr>
            </a:lvl1pPr>
          </a:lstStyle>
          <a:p>
            <a:pPr>
              <a:defRPr/>
            </a:pPr>
            <a:endParaRPr lang="es-E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u="none">
                <a:solidFill>
                  <a:srgbClr val="E08D8B"/>
                </a:solidFill>
              </a:defRPr>
            </a:lvl1pPr>
          </a:lstStyle>
          <a:p>
            <a:pPr>
              <a:defRPr/>
            </a:pPr>
            <a:fld id="{9BE3B156-C7EE-4F4F-8B61-608F6BCF7DC4}"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HelveticaNeueLT Std Lt" pitchFamily="34" charset="0"/>
        </a:defRPr>
      </a:lvl2pPr>
      <a:lvl3pPr algn="l" rtl="0" eaLnBrk="0" fontAlgn="base" hangingPunct="0">
        <a:lnSpc>
          <a:spcPct val="90000"/>
        </a:lnSpc>
        <a:spcBef>
          <a:spcPct val="0"/>
        </a:spcBef>
        <a:spcAft>
          <a:spcPct val="0"/>
        </a:spcAft>
        <a:defRPr sz="4400">
          <a:solidFill>
            <a:schemeClr val="tx1"/>
          </a:solidFill>
          <a:latin typeface="HelveticaNeueLT Std Lt" pitchFamily="34" charset="0"/>
        </a:defRPr>
      </a:lvl3pPr>
      <a:lvl4pPr algn="l" rtl="0" eaLnBrk="0" fontAlgn="base" hangingPunct="0">
        <a:lnSpc>
          <a:spcPct val="90000"/>
        </a:lnSpc>
        <a:spcBef>
          <a:spcPct val="0"/>
        </a:spcBef>
        <a:spcAft>
          <a:spcPct val="0"/>
        </a:spcAft>
        <a:defRPr sz="4400">
          <a:solidFill>
            <a:schemeClr val="tx1"/>
          </a:solidFill>
          <a:latin typeface="HelveticaNeueLT Std Lt" pitchFamily="34" charset="0"/>
        </a:defRPr>
      </a:lvl4pPr>
      <a:lvl5pPr algn="l" rtl="0" eaLnBrk="0" fontAlgn="base" hangingPunct="0">
        <a:lnSpc>
          <a:spcPct val="90000"/>
        </a:lnSpc>
        <a:spcBef>
          <a:spcPct val="0"/>
        </a:spcBef>
        <a:spcAft>
          <a:spcPct val="0"/>
        </a:spcAft>
        <a:defRPr sz="4400">
          <a:solidFill>
            <a:schemeClr val="tx1"/>
          </a:solidFill>
          <a:latin typeface="HelveticaNeueLT Std Lt" pitchFamily="34" charset="0"/>
        </a:defRPr>
      </a:lvl5pPr>
      <a:lvl6pPr marL="457200" algn="l" rtl="0" fontAlgn="base">
        <a:lnSpc>
          <a:spcPct val="90000"/>
        </a:lnSpc>
        <a:spcBef>
          <a:spcPct val="0"/>
        </a:spcBef>
        <a:spcAft>
          <a:spcPct val="0"/>
        </a:spcAft>
        <a:defRPr sz="4400">
          <a:solidFill>
            <a:schemeClr val="tx1"/>
          </a:solidFill>
          <a:latin typeface="HelveticaNeueLT Std Lt" pitchFamily="34" charset="0"/>
        </a:defRPr>
      </a:lvl6pPr>
      <a:lvl7pPr marL="914400" algn="l" rtl="0" fontAlgn="base">
        <a:lnSpc>
          <a:spcPct val="90000"/>
        </a:lnSpc>
        <a:spcBef>
          <a:spcPct val="0"/>
        </a:spcBef>
        <a:spcAft>
          <a:spcPct val="0"/>
        </a:spcAft>
        <a:defRPr sz="4400">
          <a:solidFill>
            <a:schemeClr val="tx1"/>
          </a:solidFill>
          <a:latin typeface="HelveticaNeueLT Std Lt" pitchFamily="34" charset="0"/>
        </a:defRPr>
      </a:lvl7pPr>
      <a:lvl8pPr marL="1371600" algn="l" rtl="0" fontAlgn="base">
        <a:lnSpc>
          <a:spcPct val="90000"/>
        </a:lnSpc>
        <a:spcBef>
          <a:spcPct val="0"/>
        </a:spcBef>
        <a:spcAft>
          <a:spcPct val="0"/>
        </a:spcAft>
        <a:defRPr sz="4400">
          <a:solidFill>
            <a:schemeClr val="tx1"/>
          </a:solidFill>
          <a:latin typeface="HelveticaNeueLT Std Lt" pitchFamily="34" charset="0"/>
        </a:defRPr>
      </a:lvl8pPr>
      <a:lvl9pPr marL="1828800" algn="l" rtl="0" fontAlgn="base">
        <a:lnSpc>
          <a:spcPct val="90000"/>
        </a:lnSpc>
        <a:spcBef>
          <a:spcPct val="0"/>
        </a:spcBef>
        <a:spcAft>
          <a:spcPct val="0"/>
        </a:spcAft>
        <a:defRPr sz="4400">
          <a:solidFill>
            <a:schemeClr val="tx1"/>
          </a:solidFill>
          <a:latin typeface="HelveticaNeueLT Std L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6.pn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2.jpg"/><Relationship Id="rId17" Type="http://schemas.openxmlformats.org/officeDocument/2006/relationships/image" Target="../media/image20.png"/><Relationship Id="rId2" Type="http://schemas.openxmlformats.org/officeDocument/2006/relationships/notesSlide" Target="../notesSlides/notesSlide11.xml"/><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eg"/><Relationship Id="rId15" Type="http://schemas.openxmlformats.org/officeDocument/2006/relationships/image" Target="../media/image18.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 Id="rId1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0" y="0"/>
            <a:ext cx="9144000" cy="6858000"/>
          </a:xfrm>
          <a:prstGeom prst="rect">
            <a:avLst/>
          </a:prstGeom>
          <a:gradFill flip="none" rotWithShape="1">
            <a:gsLst>
              <a:gs pos="45000">
                <a:srgbClr val="FFFEF9">
                  <a:alpha val="66000"/>
                </a:srgbClr>
              </a:gs>
              <a:gs pos="0">
                <a:schemeClr val="accent1">
                  <a:lumMod val="5000"/>
                  <a:lumOff val="95000"/>
                </a:scheme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8" name="CuadroTexto 7"/>
          <p:cNvSpPr txBox="1">
            <a:spLocks noChangeArrowheads="1"/>
          </p:cNvSpPr>
          <p:nvPr/>
        </p:nvSpPr>
        <p:spPr bwMode="auto">
          <a:xfrm>
            <a:off x="5853306" y="2779848"/>
            <a:ext cx="2941444" cy="618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ts val="4100"/>
              </a:lnSpc>
              <a:spcBef>
                <a:spcPct val="0"/>
              </a:spcBef>
              <a:buFontTx/>
              <a:buNone/>
            </a:pPr>
            <a:r>
              <a:rPr lang="es-ES" sz="3600" b="1" u="none" dirty="0">
                <a:solidFill>
                  <a:srgbClr val="C00000"/>
                </a:solidFill>
                <a:latin typeface="+mn-lt"/>
              </a:rPr>
              <a:t>Uruguay</a:t>
            </a:r>
          </a:p>
        </p:txBody>
      </p:sp>
      <p:pic>
        <p:nvPicPr>
          <p:cNvPr id="11" name="Imagen 10">
            <a:extLst>
              <a:ext uri="{FF2B5EF4-FFF2-40B4-BE49-F238E27FC236}">
                <a16:creationId xmlns:a16="http://schemas.microsoft.com/office/drawing/2014/main" id="{320ED9F5-BF05-41EC-A1FF-14EADF32E3DB}"/>
              </a:ext>
            </a:extLst>
          </p:cNvPr>
          <p:cNvPicPr>
            <a:picLocks noChangeAspect="1"/>
          </p:cNvPicPr>
          <p:nvPr/>
        </p:nvPicPr>
        <p:blipFill>
          <a:blip r:embed="rId3"/>
          <a:stretch>
            <a:fillRect/>
          </a:stretch>
        </p:blipFill>
        <p:spPr>
          <a:xfrm>
            <a:off x="268835" y="360314"/>
            <a:ext cx="4023247" cy="580714"/>
          </a:xfrm>
          <a:prstGeom prst="rect">
            <a:avLst/>
          </a:prstGeom>
        </p:spPr>
      </p:pic>
      <p:sp>
        <p:nvSpPr>
          <p:cNvPr id="9" name="2 Subtítulo">
            <a:extLst>
              <a:ext uri="{FF2B5EF4-FFF2-40B4-BE49-F238E27FC236}">
                <a16:creationId xmlns:a16="http://schemas.microsoft.com/office/drawing/2014/main" id="{391475DC-0B28-47E5-A979-EA4E54F89C6B}"/>
              </a:ext>
            </a:extLst>
          </p:cNvPr>
          <p:cNvSpPr txBox="1">
            <a:spLocks/>
          </p:cNvSpPr>
          <p:nvPr/>
        </p:nvSpPr>
        <p:spPr>
          <a:xfrm>
            <a:off x="173812" y="6059766"/>
            <a:ext cx="6400800" cy="625624"/>
          </a:xfrm>
          <a:prstGeom prst="rect">
            <a:avLst/>
          </a:prstGeom>
        </p:spPr>
        <p:txBody>
          <a:bodyP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_tradnl" sz="1600" b="1" u="none" dirty="0">
                <a:solidFill>
                  <a:srgbClr val="C00000"/>
                </a:solidFill>
                <a:cs typeface="Arial" panose="020B0604020202020204" pitchFamily="34" charset="0"/>
              </a:rPr>
              <a:t>Oficina Económica y Comercial</a:t>
            </a:r>
            <a:br>
              <a:rPr lang="es-ES_tradnl" sz="1600" b="1" u="none" dirty="0">
                <a:solidFill>
                  <a:srgbClr val="C00000"/>
                </a:solidFill>
                <a:cs typeface="Arial" panose="020B0604020202020204" pitchFamily="34" charset="0"/>
              </a:rPr>
            </a:br>
            <a:r>
              <a:rPr lang="es-ES_tradnl" sz="1600" b="1" u="none" dirty="0">
                <a:solidFill>
                  <a:srgbClr val="C00000"/>
                </a:solidFill>
                <a:cs typeface="Arial" panose="020B0604020202020204" pitchFamily="34" charset="0"/>
              </a:rPr>
              <a:t>de Montevideo</a:t>
            </a:r>
            <a:endParaRPr lang="es-ES" sz="1600" b="1" u="none" dirty="0">
              <a:solidFill>
                <a:srgbClr val="C00000"/>
              </a:solidFill>
              <a:cs typeface="Arial" panose="020B0604020202020204" pitchFamily="34" charset="0"/>
            </a:endParaRPr>
          </a:p>
        </p:txBody>
      </p:sp>
      <p:sp>
        <p:nvSpPr>
          <p:cNvPr id="10" name="5 CuadroTexto">
            <a:extLst>
              <a:ext uri="{FF2B5EF4-FFF2-40B4-BE49-F238E27FC236}">
                <a16:creationId xmlns:a16="http://schemas.microsoft.com/office/drawing/2014/main" id="{93B7BF30-FCD0-4E1E-B8A0-48282AF0DEBA}"/>
              </a:ext>
            </a:extLst>
          </p:cNvPr>
          <p:cNvSpPr txBox="1"/>
          <p:nvPr/>
        </p:nvSpPr>
        <p:spPr>
          <a:xfrm>
            <a:off x="4690294" y="4685464"/>
            <a:ext cx="4104456" cy="554383"/>
          </a:xfrm>
          <a:prstGeom prst="rect">
            <a:avLst/>
          </a:prstGeom>
          <a:noFill/>
        </p:spPr>
        <p:txBody>
          <a:bodyPr wrap="square" rtlCol="0">
            <a:spAutoFit/>
          </a:bodyPr>
          <a:lstStyle/>
          <a:p>
            <a:pPr algn="r" eaLnBrk="1" hangingPunct="1">
              <a:lnSpc>
                <a:spcPts val="4100"/>
              </a:lnSpc>
            </a:pPr>
            <a:r>
              <a:rPr lang="en-US" sz="1600" b="1" u="none" dirty="0" err="1">
                <a:solidFill>
                  <a:srgbClr val="C00000"/>
                </a:solidFill>
                <a:latin typeface="+mn-lt"/>
              </a:rPr>
              <a:t>Noviembre</a:t>
            </a:r>
            <a:r>
              <a:rPr lang="en-US" sz="1600" b="1" u="none" dirty="0">
                <a:solidFill>
                  <a:srgbClr val="C00000"/>
                </a:solidFill>
                <a:latin typeface="+mn-lt"/>
              </a:rPr>
              <a:t> de 2023</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0" y="0"/>
            <a:ext cx="9144000" cy="6858000"/>
          </a:xfrm>
          <a:prstGeom prst="rect">
            <a:avLst/>
          </a:prstGeom>
          <a:gradFill flip="none" rotWithShape="1">
            <a:gsLst>
              <a:gs pos="0">
                <a:schemeClr val="bg1">
                  <a:lumMod val="95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u="none"/>
          </a:p>
        </p:txBody>
      </p:sp>
      <p:sp>
        <p:nvSpPr>
          <p:cNvPr id="4" name="Elipse 3"/>
          <p:cNvSpPr/>
          <p:nvPr/>
        </p:nvSpPr>
        <p:spPr>
          <a:xfrm>
            <a:off x="2819525" y="802756"/>
            <a:ext cx="6167722" cy="5477394"/>
          </a:xfrm>
          <a:prstGeom prst="ellipse">
            <a:avLst/>
          </a:prstGeom>
          <a:solidFill>
            <a:schemeClr val="bg1">
              <a:alpha val="79000"/>
            </a:schemeClr>
          </a:solidFill>
          <a:ln>
            <a:noFill/>
          </a:ln>
          <a:effectLst>
            <a:softEdge rad="1054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u="none">
              <a:solidFill>
                <a:prstClr val="white"/>
              </a:solidFill>
            </a:endParaRPr>
          </a:p>
        </p:txBody>
      </p:sp>
      <p:sp>
        <p:nvSpPr>
          <p:cNvPr id="39944"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DD117460-F0E8-4536-9E1B-0968C0F1D91E}" type="slidenum">
              <a:rPr lang="es-ES" sz="1200" smtClean="0">
                <a:solidFill>
                  <a:srgbClr val="FFFFFF"/>
                </a:solidFill>
                <a:latin typeface="+mn-lt"/>
              </a:rPr>
              <a:pPr>
                <a:lnSpc>
                  <a:spcPct val="100000"/>
                </a:lnSpc>
                <a:spcBef>
                  <a:spcPct val="0"/>
                </a:spcBef>
                <a:buFontTx/>
                <a:buNone/>
              </a:pPr>
              <a:t>2</a:t>
            </a:fld>
            <a:endParaRPr lang="es-ES" sz="1200" dirty="0">
              <a:solidFill>
                <a:srgbClr val="FFFFFF"/>
              </a:solidFill>
              <a:latin typeface="+mn-lt"/>
            </a:endParaRPr>
          </a:p>
        </p:txBody>
      </p:sp>
      <p:pic>
        <p:nvPicPr>
          <p:cNvPr id="13" name="Imagen 12">
            <a:extLst>
              <a:ext uri="{FF2B5EF4-FFF2-40B4-BE49-F238E27FC236}">
                <a16:creationId xmlns:a16="http://schemas.microsoft.com/office/drawing/2014/main" id="{34E92D01-F90A-4A42-8147-E06E7B898EB6}"/>
              </a:ext>
            </a:extLst>
          </p:cNvPr>
          <p:cNvPicPr>
            <a:picLocks noChangeAspect="1"/>
          </p:cNvPicPr>
          <p:nvPr/>
        </p:nvPicPr>
        <p:blipFill>
          <a:blip r:embed="rId3"/>
          <a:stretch>
            <a:fillRect/>
          </a:stretch>
        </p:blipFill>
        <p:spPr>
          <a:xfrm>
            <a:off x="675133" y="1092975"/>
            <a:ext cx="2675945" cy="3534642"/>
          </a:xfrm>
          <a:prstGeom prst="rect">
            <a:avLst/>
          </a:prstGeom>
        </p:spPr>
      </p:pic>
      <p:sp>
        <p:nvSpPr>
          <p:cNvPr id="16" name="Rectángulo 15">
            <a:extLst>
              <a:ext uri="{FF2B5EF4-FFF2-40B4-BE49-F238E27FC236}">
                <a16:creationId xmlns:a16="http://schemas.microsoft.com/office/drawing/2014/main" id="{15E10CFD-9B68-4F9A-B798-F2915178B6E1}"/>
              </a:ext>
            </a:extLst>
          </p:cNvPr>
          <p:cNvSpPr>
            <a:spLocks noChangeArrowheads="1"/>
          </p:cNvSpPr>
          <p:nvPr/>
        </p:nvSpPr>
        <p:spPr bwMode="auto">
          <a:xfrm>
            <a:off x="4572000" y="633936"/>
            <a:ext cx="3317366" cy="53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ts val="3400"/>
              </a:lnSpc>
              <a:spcBef>
                <a:spcPct val="0"/>
              </a:spcBef>
              <a:buFontTx/>
              <a:buNone/>
            </a:pPr>
            <a:r>
              <a:rPr lang="es-ES" sz="3500" b="1" u="none" dirty="0">
                <a:solidFill>
                  <a:srgbClr val="C00000"/>
                </a:solidFill>
                <a:latin typeface="+mn-lt"/>
              </a:rPr>
              <a:t>Uruguay</a:t>
            </a:r>
          </a:p>
        </p:txBody>
      </p:sp>
      <p:sp>
        <p:nvSpPr>
          <p:cNvPr id="17" name="2 Marcador de contenido">
            <a:extLst>
              <a:ext uri="{FF2B5EF4-FFF2-40B4-BE49-F238E27FC236}">
                <a16:creationId xmlns:a16="http://schemas.microsoft.com/office/drawing/2014/main" id="{01FF20A5-75B7-4E3C-AE25-7B7E1DD6C2E4}"/>
              </a:ext>
            </a:extLst>
          </p:cNvPr>
          <p:cNvSpPr txBox="1">
            <a:spLocks/>
          </p:cNvSpPr>
          <p:nvPr/>
        </p:nvSpPr>
        <p:spPr bwMode="auto">
          <a:xfrm>
            <a:off x="274435" y="4749875"/>
            <a:ext cx="8656714" cy="2333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Superficie 1/3 del territorio de España.</a:t>
            </a:r>
          </a:p>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Población 3,5 M habitantes (Montevideo 1,4 M) vs 47M en España (x13,4). </a:t>
            </a:r>
          </a:p>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PIB 71.2 </a:t>
            </a:r>
            <a:r>
              <a:rPr lang="es-ES" sz="1800" u="none" dirty="0" err="1">
                <a:solidFill>
                  <a:schemeClr val="tx1">
                    <a:lumMod val="75000"/>
                    <a:lumOff val="25000"/>
                  </a:schemeClr>
                </a:solidFill>
              </a:rPr>
              <a:t>mMUSD</a:t>
            </a:r>
            <a:r>
              <a:rPr lang="es-ES" sz="1800" u="none" dirty="0">
                <a:solidFill>
                  <a:schemeClr val="tx1">
                    <a:lumMod val="75000"/>
                    <a:lumOff val="25000"/>
                  </a:schemeClr>
                </a:solidFill>
              </a:rPr>
              <a:t> vs 1,4 MMUSD en España 2022 (x 20)</a:t>
            </a:r>
          </a:p>
          <a:p>
            <a:pPr marL="0" indent="0" algn="r" eaLnBrk="1" hangingPunct="1">
              <a:lnSpc>
                <a:spcPts val="1500"/>
              </a:lnSpc>
              <a:buFont typeface="Arial" panose="020B0604020202020204" pitchFamily="34" charset="0"/>
              <a:buNone/>
            </a:pPr>
            <a:r>
              <a:rPr lang="es-ES" sz="1800" u="none" dirty="0">
                <a:solidFill>
                  <a:schemeClr val="tx1">
                    <a:lumMod val="75000"/>
                    <a:lumOff val="25000"/>
                  </a:schemeClr>
                </a:solidFill>
              </a:rPr>
              <a:t> </a:t>
            </a:r>
          </a:p>
          <a:p>
            <a:pPr marL="0" indent="0" algn="r" eaLnBrk="1" hangingPunct="1">
              <a:buFont typeface="Arial" panose="020B0604020202020204" pitchFamily="34" charset="0"/>
              <a:buNone/>
            </a:pPr>
            <a:endParaRPr lang="es-ES" sz="1800" u="none" dirty="0">
              <a:solidFill>
                <a:schemeClr val="tx1">
                  <a:lumMod val="75000"/>
                  <a:lumOff val="25000"/>
                </a:schemeClr>
              </a:solidFill>
            </a:endParaRPr>
          </a:p>
        </p:txBody>
      </p:sp>
      <p:pic>
        <p:nvPicPr>
          <p:cNvPr id="10" name="Imagen 9">
            <a:extLst>
              <a:ext uri="{FF2B5EF4-FFF2-40B4-BE49-F238E27FC236}">
                <a16:creationId xmlns:a16="http://schemas.microsoft.com/office/drawing/2014/main" id="{B49BF69D-CAE3-4856-B5BB-A41392B6E9DF}"/>
              </a:ext>
            </a:extLst>
          </p:cNvPr>
          <p:cNvPicPr>
            <a:picLocks noChangeAspect="1"/>
          </p:cNvPicPr>
          <p:nvPr/>
        </p:nvPicPr>
        <p:blipFill>
          <a:blip r:embed="rId4"/>
          <a:stretch>
            <a:fillRect/>
          </a:stretch>
        </p:blipFill>
        <p:spPr>
          <a:xfrm>
            <a:off x="136314" y="216946"/>
            <a:ext cx="4023247" cy="580714"/>
          </a:xfrm>
          <a:prstGeom prst="rect">
            <a:avLst/>
          </a:prstGeom>
        </p:spPr>
      </p:pic>
      <p:sp>
        <p:nvSpPr>
          <p:cNvPr id="9" name="7 Rectángulo">
            <a:extLst>
              <a:ext uri="{FF2B5EF4-FFF2-40B4-BE49-F238E27FC236}">
                <a16:creationId xmlns:a16="http://schemas.microsoft.com/office/drawing/2014/main" id="{68910BCC-6BE8-4603-9EA7-4A9273D32435}"/>
              </a:ext>
            </a:extLst>
          </p:cNvPr>
          <p:cNvSpPr/>
          <p:nvPr/>
        </p:nvSpPr>
        <p:spPr>
          <a:xfrm>
            <a:off x="243643" y="6491217"/>
            <a:ext cx="2169974" cy="246221"/>
          </a:xfrm>
          <a:prstGeom prst="rect">
            <a:avLst/>
          </a:prstGeom>
        </p:spPr>
        <p:txBody>
          <a:bodyPr wrap="square">
            <a:spAutoFit/>
          </a:bodyPr>
          <a:lstStyle/>
          <a:p>
            <a:r>
              <a:rPr lang="pt-PT" sz="1000" u="none" dirty="0">
                <a:latin typeface="HelveticaNeueLT Pro 55 Roman" pitchFamily="34" charset="0"/>
              </a:rPr>
              <a:t> Fuente: Banco Mundial</a:t>
            </a:r>
            <a:endParaRPr lang="es-ES" sz="1000" dirty="0"/>
          </a:p>
        </p:txBody>
      </p:sp>
      <p:pic>
        <p:nvPicPr>
          <p:cNvPr id="2" name="Imagen 1" descr="Mapa&#10;&#10;Descripción generada automáticamente">
            <a:extLst>
              <a:ext uri="{FF2B5EF4-FFF2-40B4-BE49-F238E27FC236}">
                <a16:creationId xmlns:a16="http://schemas.microsoft.com/office/drawing/2014/main" id="{44E1E1CC-067F-142D-3290-EAB01B7328C5}"/>
              </a:ext>
            </a:extLst>
          </p:cNvPr>
          <p:cNvPicPr>
            <a:picLocks noChangeAspect="1"/>
          </p:cNvPicPr>
          <p:nvPr/>
        </p:nvPicPr>
        <p:blipFill>
          <a:blip r:embed="rId5"/>
          <a:stretch>
            <a:fillRect/>
          </a:stretch>
        </p:blipFill>
        <p:spPr>
          <a:xfrm>
            <a:off x="4576350" y="1666894"/>
            <a:ext cx="3552379" cy="2774446"/>
          </a:xfrm>
          <a:prstGeom prst="rect">
            <a:avLst/>
          </a:prstGeom>
        </p:spPr>
      </p:pic>
    </p:spTree>
    <p:extLst>
      <p:ext uri="{BB962C8B-B14F-4D97-AF65-F5344CB8AC3E}">
        <p14:creationId xmlns:p14="http://schemas.microsoft.com/office/powerpoint/2010/main" val="864009439"/>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a:spLocks noChangeArrowheads="1"/>
          </p:cNvSpPr>
          <p:nvPr/>
        </p:nvSpPr>
        <p:spPr bwMode="auto">
          <a:xfrm>
            <a:off x="393235" y="852942"/>
            <a:ext cx="8320088" cy="97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400"/>
              </a:lnSpc>
              <a:spcBef>
                <a:spcPct val="0"/>
              </a:spcBef>
              <a:buFontTx/>
              <a:buNone/>
            </a:pPr>
            <a:r>
              <a:rPr lang="es-ES" b="1" u="none" dirty="0">
                <a:solidFill>
                  <a:srgbClr val="C00000"/>
                </a:solidFill>
                <a:latin typeface="+mn-lt"/>
              </a:rPr>
              <a:t>En los primeros puestos de América Latina en desarrollo y calidad institucional</a:t>
            </a:r>
          </a:p>
        </p:txBody>
      </p:sp>
      <p:sp>
        <p:nvSpPr>
          <p:cNvPr id="10" name="Rectángulo 9">
            <a:extLst>
              <a:ext uri="{FF2B5EF4-FFF2-40B4-BE49-F238E27FC236}">
                <a16:creationId xmlns:a16="http://schemas.microsoft.com/office/drawing/2014/main" id="{85D92238-D907-4145-BC4F-7B7E936F775B}"/>
              </a:ext>
            </a:extLst>
          </p:cNvPr>
          <p:cNvSpPr>
            <a:spLocks noChangeArrowheads="1"/>
          </p:cNvSpPr>
          <p:nvPr/>
        </p:nvSpPr>
        <p:spPr bwMode="auto">
          <a:xfrm>
            <a:off x="4166466" y="3939485"/>
            <a:ext cx="3308350" cy="13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000"/>
              </a:lnSpc>
              <a:spcBef>
                <a:spcPct val="0"/>
              </a:spcBef>
              <a:buNone/>
            </a:pPr>
            <a:r>
              <a:rPr lang="es-ES" sz="1800" u="none" dirty="0">
                <a:latin typeface="+mn-lt"/>
              </a:rPr>
              <a:t>Esperanza de vida elevada</a:t>
            </a:r>
          </a:p>
          <a:p>
            <a:pPr eaLnBrk="1" hangingPunct="1">
              <a:lnSpc>
                <a:spcPts val="2000"/>
              </a:lnSpc>
              <a:spcBef>
                <a:spcPct val="0"/>
              </a:spcBef>
              <a:buFontTx/>
              <a:buNone/>
            </a:pPr>
            <a:r>
              <a:rPr lang="es-ES" sz="1800" u="none" dirty="0">
                <a:latin typeface="+mn-lt"/>
              </a:rPr>
              <a:t>75 años vs 83 España (2021)</a:t>
            </a:r>
            <a:br>
              <a:rPr lang="es-ES" sz="1800" u="none" dirty="0">
                <a:latin typeface="+mn-lt"/>
              </a:rPr>
            </a:br>
            <a:r>
              <a:rPr lang="es-ES" sz="1400" u="none" dirty="0">
                <a:latin typeface="+mn-lt"/>
              </a:rPr>
              <a:t>Envejecimiento de la población</a:t>
            </a:r>
            <a:br>
              <a:rPr lang="es-ES" sz="1400" u="none" dirty="0">
                <a:latin typeface="+mn-lt"/>
              </a:rPr>
            </a:br>
            <a:r>
              <a:rPr lang="es-ES" sz="1400" u="none" dirty="0">
                <a:latin typeface="+mn-lt"/>
              </a:rPr>
              <a:t>15,6% &gt; 65 años y más del 90% de estos cubiertos por el sistema de pensiones</a:t>
            </a:r>
          </a:p>
        </p:txBody>
      </p:sp>
      <p:cxnSp>
        <p:nvCxnSpPr>
          <p:cNvPr id="15" name="Conector recto 14">
            <a:extLst>
              <a:ext uri="{FF2B5EF4-FFF2-40B4-BE49-F238E27FC236}">
                <a16:creationId xmlns:a16="http://schemas.microsoft.com/office/drawing/2014/main" id="{FCF83A2C-393F-47A9-9FC8-190D7FE4A1BD}"/>
              </a:ext>
            </a:extLst>
          </p:cNvPr>
          <p:cNvCxnSpPr>
            <a:cxnSpLocks/>
          </p:cNvCxnSpPr>
          <p:nvPr/>
        </p:nvCxnSpPr>
        <p:spPr>
          <a:xfrm>
            <a:off x="393235" y="1926392"/>
            <a:ext cx="0" cy="716245"/>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9B828401-9A52-44AC-9878-93043BDAA0B0}"/>
              </a:ext>
            </a:extLst>
          </p:cNvPr>
          <p:cNvCxnSpPr/>
          <p:nvPr/>
        </p:nvCxnSpPr>
        <p:spPr>
          <a:xfrm>
            <a:off x="4075322" y="3906141"/>
            <a:ext cx="0" cy="122372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Rectángulo 2">
            <a:extLst>
              <a:ext uri="{FF2B5EF4-FFF2-40B4-BE49-F238E27FC236}">
                <a16:creationId xmlns:a16="http://schemas.microsoft.com/office/drawing/2014/main" id="{C7BBA46E-87DA-4E74-AEAE-48903FC0AEA3}"/>
              </a:ext>
            </a:extLst>
          </p:cNvPr>
          <p:cNvSpPr>
            <a:spLocks noChangeArrowheads="1"/>
          </p:cNvSpPr>
          <p:nvPr/>
        </p:nvSpPr>
        <p:spPr bwMode="auto">
          <a:xfrm>
            <a:off x="393236" y="1926393"/>
            <a:ext cx="5564458" cy="788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s-ES" sz="2000" u="none" dirty="0">
                <a:latin typeface="+mn-lt"/>
              </a:rPr>
              <a:t>PIB per cápita 20.795 US$ 2022 (superior a Chile) </a:t>
            </a:r>
          </a:p>
          <a:p>
            <a:pPr eaLnBrk="1" hangingPunct="1">
              <a:lnSpc>
                <a:spcPct val="100000"/>
              </a:lnSpc>
              <a:spcBef>
                <a:spcPct val="0"/>
              </a:spcBef>
              <a:buFontTx/>
              <a:buNone/>
            </a:pPr>
            <a:r>
              <a:rPr lang="es-ES" sz="2000" u="none" dirty="0">
                <a:latin typeface="+mn-lt"/>
              </a:rPr>
              <a:t>+60% de clase media (% más alto de Latinoamérica)</a:t>
            </a:r>
          </a:p>
        </p:txBody>
      </p:sp>
      <p:sp>
        <p:nvSpPr>
          <p:cNvPr id="21" name="Rectángulo 20">
            <a:extLst>
              <a:ext uri="{FF2B5EF4-FFF2-40B4-BE49-F238E27FC236}">
                <a16:creationId xmlns:a16="http://schemas.microsoft.com/office/drawing/2014/main" id="{C8A147BA-76F3-47BE-BAD1-C5C4021D5B2E}"/>
              </a:ext>
            </a:extLst>
          </p:cNvPr>
          <p:cNvSpPr>
            <a:spLocks noChangeArrowheads="1"/>
          </p:cNvSpPr>
          <p:nvPr/>
        </p:nvSpPr>
        <p:spPr bwMode="auto">
          <a:xfrm>
            <a:off x="6340856" y="5540100"/>
            <a:ext cx="2684987" cy="110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000"/>
              </a:lnSpc>
              <a:spcBef>
                <a:spcPct val="0"/>
              </a:spcBef>
              <a:buFontTx/>
              <a:buNone/>
            </a:pPr>
            <a:r>
              <a:rPr lang="es-ES" sz="1800" u="none" dirty="0">
                <a:solidFill>
                  <a:srgbClr val="C00000"/>
                </a:solidFill>
                <a:latin typeface="+mn-lt"/>
              </a:rPr>
              <a:t>58 de 191 en 2021</a:t>
            </a:r>
          </a:p>
          <a:p>
            <a:pPr eaLnBrk="1" hangingPunct="1">
              <a:lnSpc>
                <a:spcPts val="2000"/>
              </a:lnSpc>
              <a:spcBef>
                <a:spcPct val="0"/>
              </a:spcBef>
              <a:buFontTx/>
              <a:buNone/>
            </a:pPr>
            <a:r>
              <a:rPr lang="es-ES" sz="1800" u="none" dirty="0">
                <a:solidFill>
                  <a:srgbClr val="C00000"/>
                </a:solidFill>
                <a:latin typeface="+mn-lt"/>
              </a:rPr>
              <a:t>Índice de Desarrollo Humano NNUU</a:t>
            </a:r>
            <a:br>
              <a:rPr lang="es-ES" sz="1800" u="none" dirty="0">
                <a:solidFill>
                  <a:srgbClr val="C00000"/>
                </a:solidFill>
                <a:latin typeface="+mn-lt"/>
              </a:rPr>
            </a:br>
            <a:r>
              <a:rPr lang="es-ES" sz="1400" u="none" dirty="0">
                <a:solidFill>
                  <a:srgbClr val="C00000"/>
                </a:solidFill>
                <a:latin typeface="+mn-lt"/>
              </a:rPr>
              <a:t>España 27</a:t>
            </a:r>
            <a:endParaRPr lang="es-ES" sz="1800" u="none" dirty="0">
              <a:solidFill>
                <a:srgbClr val="C00000"/>
              </a:solidFill>
              <a:latin typeface="+mn-lt"/>
            </a:endParaRPr>
          </a:p>
        </p:txBody>
      </p:sp>
      <p:cxnSp>
        <p:nvCxnSpPr>
          <p:cNvPr id="26" name="Conector recto 25">
            <a:extLst>
              <a:ext uri="{FF2B5EF4-FFF2-40B4-BE49-F238E27FC236}">
                <a16:creationId xmlns:a16="http://schemas.microsoft.com/office/drawing/2014/main" id="{CBDB52F8-A279-4E59-BBB5-8357FAF7EF0F}"/>
              </a:ext>
            </a:extLst>
          </p:cNvPr>
          <p:cNvCxnSpPr>
            <a:cxnSpLocks/>
          </p:cNvCxnSpPr>
          <p:nvPr/>
        </p:nvCxnSpPr>
        <p:spPr>
          <a:xfrm>
            <a:off x="6340856" y="5580375"/>
            <a:ext cx="0" cy="1020970"/>
          </a:xfrm>
          <a:prstGeom prst="line">
            <a:avLst/>
          </a:prstGeom>
          <a:ln/>
        </p:spPr>
        <p:style>
          <a:lnRef idx="1">
            <a:schemeClr val="accent2"/>
          </a:lnRef>
          <a:fillRef idx="0">
            <a:schemeClr val="accent2"/>
          </a:fillRef>
          <a:effectRef idx="0">
            <a:schemeClr val="accent2"/>
          </a:effectRef>
          <a:fontRef idx="minor">
            <a:schemeClr val="tx1"/>
          </a:fontRef>
        </p:style>
      </p:cxnSp>
      <p:sp>
        <p:nvSpPr>
          <p:cNvPr id="27" name="Rectángulo 26">
            <a:extLst>
              <a:ext uri="{FF2B5EF4-FFF2-40B4-BE49-F238E27FC236}">
                <a16:creationId xmlns:a16="http://schemas.microsoft.com/office/drawing/2014/main" id="{0B1E139B-BC08-4841-B6CD-E6EC568D9853}"/>
              </a:ext>
            </a:extLst>
          </p:cNvPr>
          <p:cNvSpPr>
            <a:spLocks noChangeArrowheads="1"/>
          </p:cNvSpPr>
          <p:nvPr/>
        </p:nvSpPr>
        <p:spPr bwMode="auto">
          <a:xfrm>
            <a:off x="2192910" y="2868565"/>
            <a:ext cx="3764823" cy="84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000"/>
              </a:lnSpc>
              <a:spcBef>
                <a:spcPct val="0"/>
              </a:spcBef>
              <a:buNone/>
            </a:pPr>
            <a:r>
              <a:rPr lang="es-ES" sz="1800" u="none" dirty="0">
                <a:solidFill>
                  <a:srgbClr val="C00000"/>
                </a:solidFill>
                <a:latin typeface="+mn-lt"/>
              </a:rPr>
              <a:t>Distribución de la renta igualitaria</a:t>
            </a:r>
            <a:endParaRPr lang="es-ES" sz="2800" u="none" dirty="0">
              <a:solidFill>
                <a:srgbClr val="C00000"/>
              </a:solidFill>
              <a:latin typeface="+mn-lt"/>
            </a:endParaRPr>
          </a:p>
          <a:p>
            <a:pPr eaLnBrk="1" hangingPunct="1">
              <a:lnSpc>
                <a:spcPts val="2000"/>
              </a:lnSpc>
              <a:spcBef>
                <a:spcPct val="0"/>
              </a:spcBef>
              <a:buFontTx/>
              <a:buNone/>
            </a:pPr>
            <a:r>
              <a:rPr lang="es-ES" sz="1800" u="none" dirty="0">
                <a:solidFill>
                  <a:srgbClr val="C00000"/>
                </a:solidFill>
                <a:latin typeface="+mn-lt"/>
              </a:rPr>
              <a:t>0,39 en 2021 Coeficiente de Gini</a:t>
            </a:r>
            <a:br>
              <a:rPr lang="es-ES" sz="1800" u="none" dirty="0">
                <a:solidFill>
                  <a:srgbClr val="C00000"/>
                </a:solidFill>
                <a:latin typeface="+mn-lt"/>
              </a:rPr>
            </a:br>
            <a:r>
              <a:rPr lang="es-ES" sz="1400" u="none" dirty="0">
                <a:solidFill>
                  <a:srgbClr val="C00000"/>
                </a:solidFill>
                <a:latin typeface="+mn-lt"/>
              </a:rPr>
              <a:t>(España 0,33 en 2021)</a:t>
            </a:r>
          </a:p>
        </p:txBody>
      </p:sp>
      <p:cxnSp>
        <p:nvCxnSpPr>
          <p:cNvPr id="28" name="Conector recto 27">
            <a:extLst>
              <a:ext uri="{FF2B5EF4-FFF2-40B4-BE49-F238E27FC236}">
                <a16:creationId xmlns:a16="http://schemas.microsoft.com/office/drawing/2014/main" id="{F285A471-F412-471E-9C20-A885E3208DCD}"/>
              </a:ext>
            </a:extLst>
          </p:cNvPr>
          <p:cNvCxnSpPr>
            <a:cxnSpLocks/>
          </p:cNvCxnSpPr>
          <p:nvPr/>
        </p:nvCxnSpPr>
        <p:spPr>
          <a:xfrm>
            <a:off x="2168078" y="2918515"/>
            <a:ext cx="0" cy="795090"/>
          </a:xfrm>
          <a:prstGeom prst="line">
            <a:avLst/>
          </a:prstGeom>
          <a:ln/>
        </p:spPr>
        <p:style>
          <a:lnRef idx="1">
            <a:schemeClr val="accent2"/>
          </a:lnRef>
          <a:fillRef idx="0">
            <a:schemeClr val="accent2"/>
          </a:fillRef>
          <a:effectRef idx="0">
            <a:schemeClr val="accent2"/>
          </a:effectRef>
          <a:fontRef idx="minor">
            <a:schemeClr val="tx1"/>
          </a:fontRef>
        </p:style>
      </p:cxnSp>
      <p:sp>
        <p:nvSpPr>
          <p:cNvPr id="29" name="7 Rectángulo">
            <a:extLst>
              <a:ext uri="{FF2B5EF4-FFF2-40B4-BE49-F238E27FC236}">
                <a16:creationId xmlns:a16="http://schemas.microsoft.com/office/drawing/2014/main" id="{9C554B5A-7681-42A8-84D9-FA783F769073}"/>
              </a:ext>
            </a:extLst>
          </p:cNvPr>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Banco Mundial, Banco de Previsión Social y PNUD</a:t>
            </a:r>
            <a:endParaRPr lang="es-ES" sz="1000" dirty="0"/>
          </a:p>
        </p:txBody>
      </p:sp>
      <p:pic>
        <p:nvPicPr>
          <p:cNvPr id="30" name="Imagen 29">
            <a:extLst>
              <a:ext uri="{FF2B5EF4-FFF2-40B4-BE49-F238E27FC236}">
                <a16:creationId xmlns:a16="http://schemas.microsoft.com/office/drawing/2014/main" id="{9B01ED10-A380-4E64-AAF2-2BFBF8CFD906}"/>
              </a:ext>
            </a:extLst>
          </p:cNvPr>
          <p:cNvPicPr>
            <a:picLocks noChangeAspect="1"/>
          </p:cNvPicPr>
          <p:nvPr/>
        </p:nvPicPr>
        <p:blipFill>
          <a:blip r:embed="rId3"/>
          <a:stretch>
            <a:fillRect/>
          </a:stretch>
        </p:blipFill>
        <p:spPr>
          <a:xfrm>
            <a:off x="136314" y="216946"/>
            <a:ext cx="4023247" cy="580714"/>
          </a:xfrm>
          <a:prstGeom prst="rect">
            <a:avLst/>
          </a:prstGeom>
        </p:spPr>
      </p:pic>
    </p:spTree>
    <p:extLst>
      <p:ext uri="{BB962C8B-B14F-4D97-AF65-F5344CB8AC3E}">
        <p14:creationId xmlns:p14="http://schemas.microsoft.com/office/powerpoint/2010/main" val="156198782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DD117460-F0E8-4536-9E1B-0968C0F1D91E}" type="slidenum">
              <a:rPr lang="es-ES" sz="1200" smtClean="0">
                <a:solidFill>
                  <a:srgbClr val="FFFFFF"/>
                </a:solidFill>
                <a:latin typeface="+mn-lt"/>
              </a:rPr>
              <a:pPr>
                <a:lnSpc>
                  <a:spcPct val="100000"/>
                </a:lnSpc>
                <a:spcBef>
                  <a:spcPct val="0"/>
                </a:spcBef>
                <a:buFontTx/>
                <a:buNone/>
              </a:pPr>
              <a:t>4</a:t>
            </a:fld>
            <a:endParaRPr lang="es-ES" sz="1200" dirty="0">
              <a:solidFill>
                <a:srgbClr val="FFFFFF"/>
              </a:solidFill>
              <a:latin typeface="+mn-lt"/>
            </a:endParaRPr>
          </a:p>
        </p:txBody>
      </p:sp>
      <p:sp>
        <p:nvSpPr>
          <p:cNvPr id="16" name="Rectángulo 15">
            <a:extLst>
              <a:ext uri="{FF2B5EF4-FFF2-40B4-BE49-F238E27FC236}">
                <a16:creationId xmlns:a16="http://schemas.microsoft.com/office/drawing/2014/main" id="{15E10CFD-9B68-4F9A-B798-F2915178B6E1}"/>
              </a:ext>
            </a:extLst>
          </p:cNvPr>
          <p:cNvSpPr>
            <a:spLocks noChangeArrowheads="1"/>
          </p:cNvSpPr>
          <p:nvPr/>
        </p:nvSpPr>
        <p:spPr bwMode="auto">
          <a:xfrm>
            <a:off x="4572000" y="633936"/>
            <a:ext cx="3317366" cy="53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ts val="3400"/>
              </a:lnSpc>
              <a:spcBef>
                <a:spcPct val="0"/>
              </a:spcBef>
              <a:buFontTx/>
              <a:buNone/>
            </a:pPr>
            <a:r>
              <a:rPr lang="es-ES" sz="3500" b="1" u="none" dirty="0">
                <a:solidFill>
                  <a:srgbClr val="C00000"/>
                </a:solidFill>
                <a:latin typeface="+mn-lt"/>
              </a:rPr>
              <a:t>Uruguay</a:t>
            </a:r>
          </a:p>
        </p:txBody>
      </p:sp>
      <p:sp>
        <p:nvSpPr>
          <p:cNvPr id="17" name="2 Marcador de contenido">
            <a:extLst>
              <a:ext uri="{FF2B5EF4-FFF2-40B4-BE49-F238E27FC236}">
                <a16:creationId xmlns:a16="http://schemas.microsoft.com/office/drawing/2014/main" id="{01FF20A5-75B7-4E3C-AE25-7B7E1DD6C2E4}"/>
              </a:ext>
            </a:extLst>
          </p:cNvPr>
          <p:cNvSpPr txBox="1">
            <a:spLocks/>
          </p:cNvSpPr>
          <p:nvPr/>
        </p:nvSpPr>
        <p:spPr bwMode="auto">
          <a:xfrm>
            <a:off x="487447" y="1749396"/>
            <a:ext cx="4313522"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600" u="none" dirty="0">
                <a:solidFill>
                  <a:schemeClr val="tx1">
                    <a:lumMod val="75000"/>
                    <a:lumOff val="25000"/>
                  </a:schemeClr>
                </a:solidFill>
              </a:rPr>
              <a:t>Crecimiento sostenido</a:t>
            </a:r>
          </a:p>
          <a:p>
            <a:pPr marL="0" indent="0" algn="r" eaLnBrk="1" hangingPunct="1">
              <a:buFont typeface="Arial" panose="020B0604020202020204" pitchFamily="34" charset="0"/>
              <a:buNone/>
            </a:pPr>
            <a:endParaRPr lang="es-ES" sz="1800" u="none" dirty="0">
              <a:solidFill>
                <a:schemeClr val="tx1">
                  <a:lumMod val="75000"/>
                  <a:lumOff val="25000"/>
                </a:schemeClr>
              </a:solidFill>
            </a:endParaRPr>
          </a:p>
        </p:txBody>
      </p:sp>
      <p:pic>
        <p:nvPicPr>
          <p:cNvPr id="10" name="Imagen 9">
            <a:extLst>
              <a:ext uri="{FF2B5EF4-FFF2-40B4-BE49-F238E27FC236}">
                <a16:creationId xmlns:a16="http://schemas.microsoft.com/office/drawing/2014/main" id="{B49BF69D-CAE3-4856-B5BB-A41392B6E9DF}"/>
              </a:ext>
            </a:extLst>
          </p:cNvPr>
          <p:cNvPicPr>
            <a:picLocks noChangeAspect="1"/>
          </p:cNvPicPr>
          <p:nvPr/>
        </p:nvPicPr>
        <p:blipFill>
          <a:blip r:embed="rId3"/>
          <a:stretch>
            <a:fillRect/>
          </a:stretch>
        </p:blipFill>
        <p:spPr>
          <a:xfrm>
            <a:off x="136314" y="216946"/>
            <a:ext cx="4023247" cy="580714"/>
          </a:xfrm>
          <a:prstGeom prst="rect">
            <a:avLst/>
          </a:prstGeom>
        </p:spPr>
      </p:pic>
      <p:sp>
        <p:nvSpPr>
          <p:cNvPr id="9" name="7 Rectángulo">
            <a:extLst>
              <a:ext uri="{FF2B5EF4-FFF2-40B4-BE49-F238E27FC236}">
                <a16:creationId xmlns:a16="http://schemas.microsoft.com/office/drawing/2014/main" id="{68910BCC-6BE8-4603-9EA7-4A9273D32435}"/>
              </a:ext>
            </a:extLst>
          </p:cNvPr>
          <p:cNvSpPr/>
          <p:nvPr/>
        </p:nvSpPr>
        <p:spPr>
          <a:xfrm>
            <a:off x="385335" y="6468927"/>
            <a:ext cx="3561513" cy="246221"/>
          </a:xfrm>
          <a:prstGeom prst="rect">
            <a:avLst/>
          </a:prstGeom>
        </p:spPr>
        <p:txBody>
          <a:bodyPr wrap="square">
            <a:spAutoFit/>
          </a:bodyPr>
          <a:lstStyle/>
          <a:p>
            <a:r>
              <a:rPr lang="pt-PT" sz="1000" u="none" dirty="0">
                <a:latin typeface="HelveticaNeueLT Pro 55 Roman" pitchFamily="34" charset="0"/>
              </a:rPr>
              <a:t> Fuentes: Banco Mundial, FMI, Banco Central del Uruguay</a:t>
            </a:r>
            <a:endParaRPr lang="es-ES" sz="1000" dirty="0"/>
          </a:p>
        </p:txBody>
      </p:sp>
      <p:sp>
        <p:nvSpPr>
          <p:cNvPr id="5" name="2 Marcador de contenido">
            <a:extLst>
              <a:ext uri="{FF2B5EF4-FFF2-40B4-BE49-F238E27FC236}">
                <a16:creationId xmlns:a16="http://schemas.microsoft.com/office/drawing/2014/main" id="{21C757C3-89B2-94B4-CBB2-61BE0E5191E2}"/>
              </a:ext>
            </a:extLst>
          </p:cNvPr>
          <p:cNvSpPr txBox="1">
            <a:spLocks/>
          </p:cNvSpPr>
          <p:nvPr/>
        </p:nvSpPr>
        <p:spPr bwMode="auto">
          <a:xfrm>
            <a:off x="579866" y="3755184"/>
            <a:ext cx="7733709" cy="7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600" u="none" dirty="0">
                <a:solidFill>
                  <a:schemeClr val="tx1">
                    <a:lumMod val="75000"/>
                    <a:lumOff val="25000"/>
                  </a:schemeClr>
                </a:solidFill>
              </a:rPr>
              <a:t>Desaceleración de 2017 a 2019, caída en 2020 y recuperación posterior en 2021 y 2022. Caída y recuperación más suave que en LAC.</a:t>
            </a:r>
            <a:endParaRPr lang="es-ES" sz="1800" u="none" dirty="0">
              <a:solidFill>
                <a:schemeClr val="tx1">
                  <a:lumMod val="75000"/>
                  <a:lumOff val="25000"/>
                </a:schemeClr>
              </a:solidFill>
            </a:endParaRPr>
          </a:p>
          <a:p>
            <a:pPr marL="0" indent="0" algn="r" eaLnBrk="1" hangingPunct="1">
              <a:buFont typeface="Arial" panose="020B0604020202020204" pitchFamily="34" charset="0"/>
              <a:buNone/>
            </a:pPr>
            <a:endParaRPr lang="es-ES" sz="1800" u="none" dirty="0">
              <a:solidFill>
                <a:schemeClr val="tx1">
                  <a:lumMod val="75000"/>
                  <a:lumOff val="25000"/>
                </a:schemeClr>
              </a:solidFill>
            </a:endParaRPr>
          </a:p>
        </p:txBody>
      </p:sp>
      <p:pic>
        <p:nvPicPr>
          <p:cNvPr id="12" name="Imagen 11">
            <a:extLst>
              <a:ext uri="{FF2B5EF4-FFF2-40B4-BE49-F238E27FC236}">
                <a16:creationId xmlns:a16="http://schemas.microsoft.com/office/drawing/2014/main" id="{1001E729-9522-D751-64B2-448C7C3D99A3}"/>
              </a:ext>
            </a:extLst>
          </p:cNvPr>
          <p:cNvPicPr>
            <a:picLocks noChangeAspect="1"/>
          </p:cNvPicPr>
          <p:nvPr/>
        </p:nvPicPr>
        <p:blipFill>
          <a:blip r:embed="rId4"/>
          <a:stretch>
            <a:fillRect/>
          </a:stretch>
        </p:blipFill>
        <p:spPr>
          <a:xfrm>
            <a:off x="747570" y="2075568"/>
            <a:ext cx="2000250" cy="1257300"/>
          </a:xfrm>
          <a:prstGeom prst="rect">
            <a:avLst/>
          </a:prstGeom>
        </p:spPr>
      </p:pic>
      <p:sp>
        <p:nvSpPr>
          <p:cNvPr id="14" name="CuadroTexto 13">
            <a:extLst>
              <a:ext uri="{FF2B5EF4-FFF2-40B4-BE49-F238E27FC236}">
                <a16:creationId xmlns:a16="http://schemas.microsoft.com/office/drawing/2014/main" id="{082D2C74-2942-38E0-3F28-6B065EA44DA9}"/>
              </a:ext>
            </a:extLst>
          </p:cNvPr>
          <p:cNvSpPr txBox="1"/>
          <p:nvPr/>
        </p:nvSpPr>
        <p:spPr>
          <a:xfrm>
            <a:off x="839403" y="3362045"/>
            <a:ext cx="1750800" cy="246221"/>
          </a:xfrm>
          <a:prstGeom prst="rect">
            <a:avLst/>
          </a:prstGeom>
          <a:noFill/>
        </p:spPr>
        <p:txBody>
          <a:bodyPr wrap="none" rtlCol="0">
            <a:spAutoFit/>
          </a:bodyPr>
          <a:lstStyle/>
          <a:p>
            <a:r>
              <a:rPr lang="es-ES" sz="1000" u="none" dirty="0"/>
              <a:t>Uruguay, 2022 (71,2 MMUSD)</a:t>
            </a:r>
          </a:p>
        </p:txBody>
      </p:sp>
      <p:pic>
        <p:nvPicPr>
          <p:cNvPr id="18" name="Imagen 17">
            <a:extLst>
              <a:ext uri="{FF2B5EF4-FFF2-40B4-BE49-F238E27FC236}">
                <a16:creationId xmlns:a16="http://schemas.microsoft.com/office/drawing/2014/main" id="{B30B5D5D-1AFF-19A3-B517-9A0878374655}"/>
              </a:ext>
            </a:extLst>
          </p:cNvPr>
          <p:cNvPicPr>
            <a:picLocks noChangeAspect="1"/>
          </p:cNvPicPr>
          <p:nvPr/>
        </p:nvPicPr>
        <p:blipFill>
          <a:blip r:embed="rId5"/>
          <a:stretch>
            <a:fillRect/>
          </a:stretch>
        </p:blipFill>
        <p:spPr>
          <a:xfrm>
            <a:off x="3488435" y="2092465"/>
            <a:ext cx="2053149" cy="1269580"/>
          </a:xfrm>
          <a:prstGeom prst="rect">
            <a:avLst/>
          </a:prstGeom>
        </p:spPr>
      </p:pic>
      <p:sp>
        <p:nvSpPr>
          <p:cNvPr id="19" name="CuadroTexto 18">
            <a:extLst>
              <a:ext uri="{FF2B5EF4-FFF2-40B4-BE49-F238E27FC236}">
                <a16:creationId xmlns:a16="http://schemas.microsoft.com/office/drawing/2014/main" id="{E3F6445C-1D54-EFC3-F815-007B291F8C3A}"/>
              </a:ext>
            </a:extLst>
          </p:cNvPr>
          <p:cNvSpPr txBox="1"/>
          <p:nvPr/>
        </p:nvSpPr>
        <p:spPr>
          <a:xfrm>
            <a:off x="3839267" y="3387072"/>
            <a:ext cx="1465466" cy="246221"/>
          </a:xfrm>
          <a:prstGeom prst="rect">
            <a:avLst/>
          </a:prstGeom>
          <a:noFill/>
        </p:spPr>
        <p:txBody>
          <a:bodyPr wrap="none" rtlCol="0">
            <a:spAutoFit/>
          </a:bodyPr>
          <a:lstStyle/>
          <a:p>
            <a:r>
              <a:rPr lang="es-ES" sz="1000" u="none" dirty="0"/>
              <a:t>España, 2022 (1,4 BUSD)</a:t>
            </a:r>
          </a:p>
        </p:txBody>
      </p:sp>
      <p:sp>
        <p:nvSpPr>
          <p:cNvPr id="21" name="2 Marcador de contenido">
            <a:extLst>
              <a:ext uri="{FF2B5EF4-FFF2-40B4-BE49-F238E27FC236}">
                <a16:creationId xmlns:a16="http://schemas.microsoft.com/office/drawing/2014/main" id="{5452942C-BE30-E084-FD6F-6A2D32841983}"/>
              </a:ext>
            </a:extLst>
          </p:cNvPr>
          <p:cNvSpPr txBox="1">
            <a:spLocks/>
          </p:cNvSpPr>
          <p:nvPr/>
        </p:nvSpPr>
        <p:spPr bwMode="auto">
          <a:xfrm>
            <a:off x="579866" y="4458143"/>
            <a:ext cx="7827015" cy="123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600" u="none" dirty="0">
                <a:solidFill>
                  <a:schemeClr val="tx1">
                    <a:lumMod val="75000"/>
                    <a:lumOff val="25000"/>
                  </a:schemeClr>
                </a:solidFill>
              </a:rPr>
              <a:t>2023: Crecimiento del 1,2% en el 1T 2023, Caída del 2,5% en el 2T2023</a:t>
            </a:r>
          </a:p>
          <a:p>
            <a:pPr eaLnBrk="1" hangingPunct="1">
              <a:lnSpc>
                <a:spcPct val="100000"/>
              </a:lnSpc>
              <a:spcAft>
                <a:spcPts val="400"/>
              </a:spcAft>
              <a:buClr>
                <a:srgbClr val="C00000"/>
              </a:buClr>
              <a:buFont typeface="Wingdings" panose="05000000000000000000" pitchFamily="2" charset="2"/>
              <a:buChar char="v"/>
            </a:pPr>
            <a:r>
              <a:rPr lang="es-ES" sz="1600" u="none" dirty="0">
                <a:solidFill>
                  <a:schemeClr val="tx1">
                    <a:lumMod val="75000"/>
                    <a:lumOff val="25000"/>
                  </a:schemeClr>
                </a:solidFill>
              </a:rPr>
              <a:t>Previsión de crecimiento 1% en 2023 </a:t>
            </a:r>
            <a:r>
              <a:rPr lang="es-ES" sz="1600" b="1" u="none" dirty="0">
                <a:solidFill>
                  <a:schemeClr val="tx1">
                    <a:lumMod val="75000"/>
                    <a:lumOff val="25000"/>
                  </a:schemeClr>
                </a:solidFill>
              </a:rPr>
              <a:t>vs</a:t>
            </a:r>
            <a:r>
              <a:rPr lang="es-ES" sz="1600" u="none" dirty="0">
                <a:solidFill>
                  <a:schemeClr val="tx1">
                    <a:lumMod val="75000"/>
                    <a:lumOff val="25000"/>
                  </a:schemeClr>
                </a:solidFill>
              </a:rPr>
              <a:t> 2,3% en LAC</a:t>
            </a: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p:txBody>
      </p:sp>
      <p:sp>
        <p:nvSpPr>
          <p:cNvPr id="22" name="2 Marcador de contenido">
            <a:extLst>
              <a:ext uri="{FF2B5EF4-FFF2-40B4-BE49-F238E27FC236}">
                <a16:creationId xmlns:a16="http://schemas.microsoft.com/office/drawing/2014/main" id="{6C27EDAF-8418-FCDD-3D23-FD7093E18958}"/>
              </a:ext>
            </a:extLst>
          </p:cNvPr>
          <p:cNvSpPr txBox="1">
            <a:spLocks/>
          </p:cNvSpPr>
          <p:nvPr/>
        </p:nvSpPr>
        <p:spPr bwMode="auto">
          <a:xfrm>
            <a:off x="579866" y="5506470"/>
            <a:ext cx="7309499" cy="3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600" u="none" dirty="0">
                <a:solidFill>
                  <a:schemeClr val="tx1">
                    <a:lumMod val="75000"/>
                    <a:lumOff val="25000"/>
                  </a:schemeClr>
                </a:solidFill>
              </a:rPr>
              <a:t>Razones: sequía, fin inversiones UPM, desaceleración China, situación Argentina, tipo de interés elevado (entre el 9,5% y el 11,5% durante 2023)</a:t>
            </a: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p:txBody>
      </p:sp>
      <p:sp>
        <p:nvSpPr>
          <p:cNvPr id="2" name="10 Rectángulo">
            <a:extLst>
              <a:ext uri="{FF2B5EF4-FFF2-40B4-BE49-F238E27FC236}">
                <a16:creationId xmlns:a16="http://schemas.microsoft.com/office/drawing/2014/main" id="{40A6720A-64F8-CEA8-0984-6F35554F2194}"/>
              </a:ext>
            </a:extLst>
          </p:cNvPr>
          <p:cNvSpPr/>
          <p:nvPr/>
        </p:nvSpPr>
        <p:spPr>
          <a:xfrm>
            <a:off x="487447" y="1145823"/>
            <a:ext cx="5988598" cy="560153"/>
          </a:xfrm>
          <a:prstGeom prst="rect">
            <a:avLst/>
          </a:prstGeom>
        </p:spPr>
        <p:txBody>
          <a:bodyPr wrap="square">
            <a:spAutoFit/>
          </a:bodyPr>
          <a:lstStyle/>
          <a:p>
            <a:pPr>
              <a:lnSpc>
                <a:spcPct val="95000"/>
              </a:lnSpc>
              <a:spcBef>
                <a:spcPct val="35000"/>
              </a:spcBef>
              <a:buClr>
                <a:srgbClr val="A50021"/>
              </a:buClr>
              <a:defRPr/>
            </a:pPr>
            <a:r>
              <a:rPr lang="es-ES" sz="3200" b="1" u="none" dirty="0">
                <a:solidFill>
                  <a:srgbClr val="C00000"/>
                </a:solidFill>
                <a:latin typeface="+mn-lt"/>
              </a:rPr>
              <a:t>Crecimiento económico</a:t>
            </a:r>
          </a:p>
        </p:txBody>
      </p:sp>
    </p:spTree>
    <p:extLst>
      <p:ext uri="{BB962C8B-B14F-4D97-AF65-F5344CB8AC3E}">
        <p14:creationId xmlns:p14="http://schemas.microsoft.com/office/powerpoint/2010/main" val="204451159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INE, BCU, FMI (World Economic Outlook database). </a:t>
            </a:r>
            <a:endParaRPr lang="es-ES" sz="1000" dirty="0"/>
          </a:p>
        </p:txBody>
      </p:sp>
      <p:graphicFrame>
        <p:nvGraphicFramePr>
          <p:cNvPr id="17" name="16 Tabla"/>
          <p:cNvGraphicFramePr>
            <a:graphicFrameLocks noGrp="1"/>
          </p:cNvGraphicFramePr>
          <p:nvPr/>
        </p:nvGraphicFramePr>
        <p:xfrm>
          <a:off x="7572332" y="214291"/>
          <a:ext cx="1392156" cy="331245"/>
        </p:xfrm>
        <a:graphic>
          <a:graphicData uri="http://schemas.openxmlformats.org/drawingml/2006/table">
            <a:tbl>
              <a:tblPr/>
              <a:tblGrid>
                <a:gridCol w="1392156">
                  <a:extLst>
                    <a:ext uri="{9D8B030D-6E8A-4147-A177-3AD203B41FA5}">
                      <a16:colId xmlns:a16="http://schemas.microsoft.com/office/drawing/2014/main" val="20000"/>
                    </a:ext>
                  </a:extLst>
                </a:gridCol>
              </a:tblGrid>
              <a:tr h="194085">
                <a:tc>
                  <a:txBody>
                    <a:bodyPr/>
                    <a:lstStyle/>
                    <a:p>
                      <a:pPr>
                        <a:spcAft>
                          <a:spcPts val="0"/>
                        </a:spcAft>
                      </a:pPr>
                      <a:endParaRPr lang="es-ES" sz="900"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0"/>
                  </a:ext>
                </a:extLst>
              </a:tr>
              <a:tr h="114467">
                <a:tc>
                  <a:txBody>
                    <a:bodyPr/>
                    <a:lstStyle/>
                    <a:p>
                      <a:pPr>
                        <a:spcBef>
                          <a:spcPts val="300"/>
                        </a:spcBef>
                        <a:spcAft>
                          <a:spcPts val="0"/>
                        </a:spcAft>
                        <a:tabLst>
                          <a:tab pos="2700020" algn="ctr"/>
                          <a:tab pos="5400040" algn="r"/>
                          <a:tab pos="449580" algn="l"/>
                        </a:tabLst>
                      </a:pPr>
                      <a:endParaRPr lang="es-ES" sz="900" b="1"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3" name="10 Rectángulo">
            <a:extLst>
              <a:ext uri="{FF2B5EF4-FFF2-40B4-BE49-F238E27FC236}">
                <a16:creationId xmlns:a16="http://schemas.microsoft.com/office/drawing/2014/main" id="{4F6CB05C-7E58-4619-BE4E-2F07E0FB4281}"/>
              </a:ext>
            </a:extLst>
          </p:cNvPr>
          <p:cNvSpPr/>
          <p:nvPr/>
        </p:nvSpPr>
        <p:spPr>
          <a:xfrm>
            <a:off x="739374" y="1277762"/>
            <a:ext cx="5988598" cy="560153"/>
          </a:xfrm>
          <a:prstGeom prst="rect">
            <a:avLst/>
          </a:prstGeom>
        </p:spPr>
        <p:txBody>
          <a:bodyPr wrap="square">
            <a:spAutoFit/>
          </a:bodyPr>
          <a:lstStyle/>
          <a:p>
            <a:pPr>
              <a:lnSpc>
                <a:spcPct val="95000"/>
              </a:lnSpc>
              <a:spcBef>
                <a:spcPct val="35000"/>
              </a:spcBef>
              <a:buClr>
                <a:srgbClr val="A50021"/>
              </a:buClr>
              <a:defRPr/>
            </a:pPr>
            <a:r>
              <a:rPr lang="es-ES" sz="3200" b="1" u="none" dirty="0">
                <a:solidFill>
                  <a:srgbClr val="C00000"/>
                </a:solidFill>
                <a:latin typeface="+mn-lt"/>
              </a:rPr>
              <a:t>Otros datos macroeconómicos</a:t>
            </a:r>
          </a:p>
        </p:txBody>
      </p:sp>
      <p:pic>
        <p:nvPicPr>
          <p:cNvPr id="7" name="Imagen 6">
            <a:extLst>
              <a:ext uri="{FF2B5EF4-FFF2-40B4-BE49-F238E27FC236}">
                <a16:creationId xmlns:a16="http://schemas.microsoft.com/office/drawing/2014/main" id="{2324A47A-ADC7-4F26-BD48-78ACF637A72F}"/>
              </a:ext>
            </a:extLst>
          </p:cNvPr>
          <p:cNvPicPr>
            <a:picLocks noChangeAspect="1"/>
          </p:cNvPicPr>
          <p:nvPr/>
        </p:nvPicPr>
        <p:blipFill>
          <a:blip r:embed="rId3"/>
          <a:stretch>
            <a:fillRect/>
          </a:stretch>
        </p:blipFill>
        <p:spPr>
          <a:xfrm>
            <a:off x="136314" y="216946"/>
            <a:ext cx="4023247" cy="580714"/>
          </a:xfrm>
          <a:prstGeom prst="rect">
            <a:avLst/>
          </a:prstGeom>
        </p:spPr>
      </p:pic>
      <p:sp>
        <p:nvSpPr>
          <p:cNvPr id="9" name="CuadroTexto 8">
            <a:extLst>
              <a:ext uri="{FF2B5EF4-FFF2-40B4-BE49-F238E27FC236}">
                <a16:creationId xmlns:a16="http://schemas.microsoft.com/office/drawing/2014/main" id="{8D2B3D10-A804-487A-9A42-D0719F4F9683}"/>
              </a:ext>
            </a:extLst>
          </p:cNvPr>
          <p:cNvSpPr txBox="1"/>
          <p:nvPr/>
        </p:nvSpPr>
        <p:spPr>
          <a:xfrm>
            <a:off x="569795" y="4413009"/>
            <a:ext cx="7834176" cy="1323439"/>
          </a:xfrm>
          <a:prstGeom prst="rect">
            <a:avLst/>
          </a:prstGeom>
          <a:noFill/>
        </p:spPr>
        <p:txBody>
          <a:bodyPr wrap="square">
            <a:spAutoFit/>
          </a:bodyPr>
          <a:lstStyle/>
          <a:p>
            <a:pPr marL="285750" indent="-285750" algn="just">
              <a:buFont typeface="Arial" panose="020B0604020202020204" pitchFamily="34" charset="0"/>
              <a:buChar char="•"/>
            </a:pPr>
            <a:r>
              <a:rPr lang="es-ES" sz="2000" u="none" dirty="0"/>
              <a:t>Importancia del </a:t>
            </a:r>
            <a:r>
              <a:rPr lang="es-ES" sz="2000" b="1" u="none" dirty="0"/>
              <a:t>sector primario</a:t>
            </a:r>
            <a:r>
              <a:rPr lang="es-ES" sz="2000" u="none" dirty="0"/>
              <a:t>: 7,4% del VAB (2022) </a:t>
            </a:r>
            <a:r>
              <a:rPr lang="es-ES" sz="2000" b="1" u="none" dirty="0"/>
              <a:t>vs</a:t>
            </a:r>
            <a:r>
              <a:rPr lang="es-ES" sz="2000" u="none" dirty="0"/>
              <a:t> 2,6 en España</a:t>
            </a:r>
          </a:p>
          <a:p>
            <a:pPr marL="285750" indent="-285750" algn="just">
              <a:buFont typeface="Arial" panose="020B0604020202020204" pitchFamily="34" charset="0"/>
              <a:buChar char="•"/>
            </a:pPr>
            <a:endParaRPr lang="es-ES" sz="2000" u="none" dirty="0"/>
          </a:p>
          <a:p>
            <a:pPr marL="285750" indent="-285750" algn="just">
              <a:buFont typeface="Arial" panose="020B0604020202020204" pitchFamily="34" charset="0"/>
              <a:buChar char="•"/>
            </a:pPr>
            <a:r>
              <a:rPr lang="es-ES" sz="2000" b="1" u="none" dirty="0"/>
              <a:t>Sector servicios</a:t>
            </a:r>
            <a:r>
              <a:rPr lang="es-ES" sz="2000" u="none" dirty="0"/>
              <a:t>: 71,7% del VAB (2022) destacando el sector salud, educación, inmobiliario, comercio, alojamiento y transporte. </a:t>
            </a:r>
          </a:p>
        </p:txBody>
      </p:sp>
      <p:graphicFrame>
        <p:nvGraphicFramePr>
          <p:cNvPr id="4" name="Tabla 3">
            <a:extLst>
              <a:ext uri="{FF2B5EF4-FFF2-40B4-BE49-F238E27FC236}">
                <a16:creationId xmlns:a16="http://schemas.microsoft.com/office/drawing/2014/main" id="{5BD07B3C-3F5D-3E4D-3893-1A8082D2805E}"/>
              </a:ext>
            </a:extLst>
          </p:cNvPr>
          <p:cNvGraphicFramePr>
            <a:graphicFrameLocks noGrp="1"/>
          </p:cNvGraphicFramePr>
          <p:nvPr>
            <p:extLst>
              <p:ext uri="{D42A27DB-BD31-4B8C-83A1-F6EECF244321}">
                <p14:modId xmlns:p14="http://schemas.microsoft.com/office/powerpoint/2010/main" val="218933010"/>
              </p:ext>
            </p:extLst>
          </p:nvPr>
        </p:nvGraphicFramePr>
        <p:xfrm>
          <a:off x="897317" y="2103191"/>
          <a:ext cx="7340672" cy="1956049"/>
        </p:xfrm>
        <a:graphic>
          <a:graphicData uri="http://schemas.openxmlformats.org/drawingml/2006/table">
            <a:tbl>
              <a:tblPr>
                <a:tableStyleId>{5C22544A-7EE6-4342-B048-85BDC9FD1C3A}</a:tableStyleId>
              </a:tblPr>
              <a:tblGrid>
                <a:gridCol w="2731719">
                  <a:extLst>
                    <a:ext uri="{9D8B030D-6E8A-4147-A177-3AD203B41FA5}">
                      <a16:colId xmlns:a16="http://schemas.microsoft.com/office/drawing/2014/main" val="3110786433"/>
                    </a:ext>
                  </a:extLst>
                </a:gridCol>
                <a:gridCol w="663135">
                  <a:extLst>
                    <a:ext uri="{9D8B030D-6E8A-4147-A177-3AD203B41FA5}">
                      <a16:colId xmlns:a16="http://schemas.microsoft.com/office/drawing/2014/main" val="3937604868"/>
                    </a:ext>
                  </a:extLst>
                </a:gridCol>
                <a:gridCol w="663135">
                  <a:extLst>
                    <a:ext uri="{9D8B030D-6E8A-4147-A177-3AD203B41FA5}">
                      <a16:colId xmlns:a16="http://schemas.microsoft.com/office/drawing/2014/main" val="3993143356"/>
                    </a:ext>
                  </a:extLst>
                </a:gridCol>
                <a:gridCol w="663135">
                  <a:extLst>
                    <a:ext uri="{9D8B030D-6E8A-4147-A177-3AD203B41FA5}">
                      <a16:colId xmlns:a16="http://schemas.microsoft.com/office/drawing/2014/main" val="2696552853"/>
                    </a:ext>
                  </a:extLst>
                </a:gridCol>
                <a:gridCol w="663135">
                  <a:extLst>
                    <a:ext uri="{9D8B030D-6E8A-4147-A177-3AD203B41FA5}">
                      <a16:colId xmlns:a16="http://schemas.microsoft.com/office/drawing/2014/main" val="182174538"/>
                    </a:ext>
                  </a:extLst>
                </a:gridCol>
                <a:gridCol w="663135">
                  <a:extLst>
                    <a:ext uri="{9D8B030D-6E8A-4147-A177-3AD203B41FA5}">
                      <a16:colId xmlns:a16="http://schemas.microsoft.com/office/drawing/2014/main" val="918989720"/>
                    </a:ext>
                  </a:extLst>
                </a:gridCol>
                <a:gridCol w="1293278">
                  <a:extLst>
                    <a:ext uri="{9D8B030D-6E8A-4147-A177-3AD203B41FA5}">
                      <a16:colId xmlns:a16="http://schemas.microsoft.com/office/drawing/2014/main" val="2465768518"/>
                    </a:ext>
                  </a:extLst>
                </a:gridCol>
              </a:tblGrid>
              <a:tr h="345516">
                <a:tc>
                  <a:txBody>
                    <a:bodyPr/>
                    <a:lstStyle/>
                    <a:p>
                      <a:pPr algn="ctr" fontAlgn="ctr"/>
                      <a:r>
                        <a:rPr lang="es-ES" sz="1600" b="1" u="none" strike="noStrike" dirty="0">
                          <a:effectLst/>
                        </a:rPr>
                        <a:t> </a:t>
                      </a:r>
                      <a:endParaRPr lang="es-ES" sz="16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rtl="0" fontAlgn="ctr"/>
                      <a:r>
                        <a:rPr lang="es-ES" sz="1600" b="1" u="none" strike="noStrike" dirty="0">
                          <a:effectLst/>
                        </a:rPr>
                        <a:t>2018</a:t>
                      </a:r>
                      <a:endParaRPr lang="es-ES" sz="16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2019</a:t>
                      </a:r>
                      <a:endParaRPr lang="es-ES" sz="16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2020</a:t>
                      </a:r>
                      <a:endParaRPr lang="es-ES" sz="16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2021</a:t>
                      </a:r>
                      <a:endParaRPr lang="es-ES" sz="16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2022</a:t>
                      </a:r>
                      <a:endParaRPr lang="es-ES" sz="16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2023</a:t>
                      </a:r>
                      <a:endParaRPr lang="es-ES" sz="16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6470172"/>
                  </a:ext>
                </a:extLst>
              </a:tr>
              <a:tr h="278332">
                <a:tc>
                  <a:txBody>
                    <a:bodyPr/>
                    <a:lstStyle/>
                    <a:p>
                      <a:pPr algn="l" rtl="0" fontAlgn="ctr"/>
                      <a:r>
                        <a:rPr lang="es-ES" sz="1600" u="none" strike="noStrike" dirty="0">
                          <a:effectLst/>
                        </a:rPr>
                        <a:t>Evolución del PIB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0,5</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0,4</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-5,9</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4,4</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4,9</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1,2 (1T), -2,5% (2T)</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69704663"/>
                  </a:ext>
                </a:extLst>
              </a:tr>
              <a:tr h="278332">
                <a:tc>
                  <a:txBody>
                    <a:bodyPr/>
                    <a:lstStyle/>
                    <a:p>
                      <a:pPr algn="l" rtl="0" fontAlgn="ctr"/>
                      <a:r>
                        <a:rPr lang="es-ES" sz="1600" u="none" strike="noStrike" dirty="0">
                          <a:effectLst/>
                        </a:rPr>
                        <a:t>Desempleo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8,3</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8,9</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10,5</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7,0</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7,9</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8,3 (sept)</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00984167"/>
                  </a:ext>
                </a:extLst>
              </a:tr>
              <a:tr h="278332">
                <a:tc>
                  <a:txBody>
                    <a:bodyPr/>
                    <a:lstStyle/>
                    <a:p>
                      <a:pPr algn="l" rtl="0" fontAlgn="ctr"/>
                      <a:r>
                        <a:rPr lang="es-ES" sz="1600" u="none" strike="noStrike" dirty="0">
                          <a:effectLst/>
                        </a:rPr>
                        <a:t>IPC (variación 12 meses,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8,0</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8,8</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9,4</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8,0</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8,3</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3,87 (sept)</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26769938"/>
                  </a:ext>
                </a:extLst>
              </a:tr>
              <a:tr h="278332">
                <a:tc>
                  <a:txBody>
                    <a:bodyPr/>
                    <a:lstStyle/>
                    <a:p>
                      <a:pPr algn="l" rtl="0" fontAlgn="ctr"/>
                      <a:r>
                        <a:rPr lang="es-ES" sz="1600" u="none" strike="noStrike" dirty="0">
                          <a:effectLst/>
                        </a:rPr>
                        <a:t>Tipos de interés (diciembre)</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 N/D</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 N/D</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5,0</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5,8</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11,5</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9,5 (nov)</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10984419"/>
                  </a:ext>
                </a:extLst>
              </a:tr>
              <a:tr h="278332">
                <a:tc>
                  <a:txBody>
                    <a:bodyPr/>
                    <a:lstStyle/>
                    <a:p>
                      <a:pPr algn="l" rtl="0" fontAlgn="ctr"/>
                      <a:r>
                        <a:rPr lang="es-ES" sz="1600" u="none" strike="noStrike" dirty="0">
                          <a:effectLst/>
                        </a:rPr>
                        <a:t>Déficit público (% PIB)</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4,1 </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4,7 </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5,8</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4,4</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3,2</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dirty="0">
                          <a:effectLst/>
                        </a:rPr>
                        <a:t>4 (sept)</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66486048"/>
                  </a:ext>
                </a:extLst>
              </a:tr>
            </a:tbl>
          </a:graphicData>
        </a:graphic>
      </p:graphicFrame>
    </p:spTree>
    <p:extLst>
      <p:ext uri="{BB962C8B-B14F-4D97-AF65-F5344CB8AC3E}">
        <p14:creationId xmlns:p14="http://schemas.microsoft.com/office/powerpoint/2010/main" val="352516771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32E96CA-5555-8DE6-493F-B105B185F31A}"/>
              </a:ext>
            </a:extLst>
          </p:cNvPr>
          <p:cNvPicPr>
            <a:picLocks noChangeAspect="1"/>
          </p:cNvPicPr>
          <p:nvPr/>
        </p:nvPicPr>
        <p:blipFill>
          <a:blip r:embed="rId3"/>
          <a:stretch>
            <a:fillRect/>
          </a:stretch>
        </p:blipFill>
        <p:spPr>
          <a:xfrm>
            <a:off x="136314" y="216946"/>
            <a:ext cx="4023247" cy="580714"/>
          </a:xfrm>
          <a:prstGeom prst="rect">
            <a:avLst/>
          </a:prstGeom>
        </p:spPr>
      </p:pic>
      <p:sp>
        <p:nvSpPr>
          <p:cNvPr id="3" name="10 Rectángulo">
            <a:extLst>
              <a:ext uri="{FF2B5EF4-FFF2-40B4-BE49-F238E27FC236}">
                <a16:creationId xmlns:a16="http://schemas.microsoft.com/office/drawing/2014/main" id="{CADEB9AF-0A98-72E6-3671-520894B7D88B}"/>
              </a:ext>
            </a:extLst>
          </p:cNvPr>
          <p:cNvSpPr/>
          <p:nvPr/>
        </p:nvSpPr>
        <p:spPr>
          <a:xfrm>
            <a:off x="739374" y="1277762"/>
            <a:ext cx="5988598" cy="560153"/>
          </a:xfrm>
          <a:prstGeom prst="rect">
            <a:avLst/>
          </a:prstGeom>
        </p:spPr>
        <p:txBody>
          <a:bodyPr wrap="square">
            <a:spAutoFit/>
          </a:bodyPr>
          <a:lstStyle/>
          <a:p>
            <a:pPr>
              <a:lnSpc>
                <a:spcPct val="95000"/>
              </a:lnSpc>
              <a:spcBef>
                <a:spcPct val="35000"/>
              </a:spcBef>
              <a:buClr>
                <a:srgbClr val="A50021"/>
              </a:buClr>
              <a:defRPr/>
            </a:pPr>
            <a:r>
              <a:rPr lang="es-ES" sz="3200" b="1" u="none" dirty="0">
                <a:solidFill>
                  <a:srgbClr val="C00000"/>
                </a:solidFill>
                <a:latin typeface="+mn-lt"/>
              </a:rPr>
              <a:t>País estable, pero…</a:t>
            </a:r>
          </a:p>
        </p:txBody>
      </p:sp>
      <p:sp>
        <p:nvSpPr>
          <p:cNvPr id="5" name="2 Marcador de contenido">
            <a:extLst>
              <a:ext uri="{FF2B5EF4-FFF2-40B4-BE49-F238E27FC236}">
                <a16:creationId xmlns:a16="http://schemas.microsoft.com/office/drawing/2014/main" id="{2E5E3BA1-F312-320B-2F21-E59E9090D70A}"/>
              </a:ext>
            </a:extLst>
          </p:cNvPr>
          <p:cNvSpPr txBox="1">
            <a:spLocks/>
          </p:cNvSpPr>
          <p:nvPr/>
        </p:nvSpPr>
        <p:spPr bwMode="auto">
          <a:xfrm>
            <a:off x="1161936" y="2318017"/>
            <a:ext cx="7711476" cy="40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Inflación</a:t>
            </a:r>
          </a:p>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Falta de competitividad: legislación laboral, burocracia, infraestructuras, barreras al comercio </a:t>
            </a:r>
            <a:r>
              <a:rPr lang="es-ES" sz="1800" u="none" dirty="0">
                <a:solidFill>
                  <a:schemeClr val="tx1">
                    <a:lumMod val="75000"/>
                    <a:lumOff val="25000"/>
                  </a:schemeClr>
                </a:solidFill>
                <a:sym typeface="Wingdings" panose="05000000000000000000" pitchFamily="2" charset="2"/>
              </a:rPr>
              <a:t></a:t>
            </a:r>
          </a:p>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sym typeface="Wingdings" panose="05000000000000000000" pitchFamily="2" charset="2"/>
              </a:rPr>
              <a:t>Primeros puestos en rankings económicos y de negocios, gracias a estabilidad política y seguridad jurídica, pero caen según factores de competitividad  </a:t>
            </a:r>
          </a:p>
          <a:p>
            <a:pPr lvl="1" eaLnBrk="1" hangingPunct="1">
              <a:lnSpc>
                <a:spcPct val="100000"/>
              </a:lnSpc>
              <a:spcAft>
                <a:spcPts val="400"/>
              </a:spcAft>
              <a:buClr>
                <a:srgbClr val="C00000"/>
              </a:buClr>
              <a:buFont typeface="Wingdings" panose="05000000000000000000" pitchFamily="2" charset="2"/>
              <a:buChar char="v"/>
            </a:pPr>
            <a:r>
              <a:rPr lang="es-ES" sz="1400" b="1" u="none" dirty="0">
                <a:solidFill>
                  <a:schemeClr val="tx1">
                    <a:lumMod val="75000"/>
                    <a:lumOff val="25000"/>
                  </a:schemeClr>
                </a:solidFill>
                <a:sym typeface="Wingdings" panose="05000000000000000000" pitchFamily="2" charset="2"/>
              </a:rPr>
              <a:t>Índice Mundial de Prosperidad </a:t>
            </a:r>
            <a:r>
              <a:rPr lang="es-ES" sz="1400" u="none" dirty="0">
                <a:solidFill>
                  <a:schemeClr val="tx1">
                    <a:lumMod val="75000"/>
                    <a:lumOff val="25000"/>
                  </a:schemeClr>
                </a:solidFill>
                <a:sym typeface="Wingdings" panose="05000000000000000000" pitchFamily="2" charset="2"/>
              </a:rPr>
              <a:t>2023 </a:t>
            </a:r>
            <a:r>
              <a:rPr lang="es-ES" sz="1400" u="none" dirty="0" err="1">
                <a:solidFill>
                  <a:schemeClr val="tx1">
                    <a:lumMod val="75000"/>
                    <a:lumOff val="25000"/>
                  </a:schemeClr>
                </a:solidFill>
                <a:sym typeface="Wingdings" panose="05000000000000000000" pitchFamily="2" charset="2"/>
              </a:rPr>
              <a:t>Legatum</a:t>
            </a:r>
            <a:r>
              <a:rPr lang="es-ES" sz="1400" u="none" dirty="0">
                <a:solidFill>
                  <a:schemeClr val="tx1">
                    <a:lumMod val="75000"/>
                    <a:lumOff val="25000"/>
                  </a:schemeClr>
                </a:solidFill>
                <a:sym typeface="Wingdings" panose="05000000000000000000" pitchFamily="2" charset="2"/>
              </a:rPr>
              <a:t> </a:t>
            </a:r>
            <a:r>
              <a:rPr lang="es-ES" sz="1400" u="none" dirty="0" err="1">
                <a:solidFill>
                  <a:schemeClr val="tx1">
                    <a:lumMod val="75000"/>
                    <a:lumOff val="25000"/>
                  </a:schemeClr>
                </a:solidFill>
                <a:sym typeface="Wingdings" panose="05000000000000000000" pitchFamily="2" charset="2"/>
              </a:rPr>
              <a:t>Institute</a:t>
            </a:r>
            <a:r>
              <a:rPr lang="es-ES" sz="1400" u="none" dirty="0">
                <a:solidFill>
                  <a:schemeClr val="tx1">
                    <a:lumMod val="75000"/>
                    <a:lumOff val="25000"/>
                  </a:schemeClr>
                </a:solidFill>
                <a:sym typeface="Wingdings" panose="05000000000000000000" pitchFamily="2" charset="2"/>
              </a:rPr>
              <a:t> </a:t>
            </a:r>
            <a:r>
              <a:rPr lang="es-ES" sz="1400" b="1" u="none" dirty="0">
                <a:solidFill>
                  <a:schemeClr val="tx1">
                    <a:lumMod val="75000"/>
                    <a:lumOff val="25000"/>
                  </a:schemeClr>
                </a:solidFill>
                <a:sym typeface="Wingdings" panose="05000000000000000000" pitchFamily="2" charset="2"/>
              </a:rPr>
              <a:t>puesto 38/167</a:t>
            </a:r>
            <a:r>
              <a:rPr lang="es-ES" sz="1400" u="none" dirty="0">
                <a:solidFill>
                  <a:schemeClr val="tx1">
                    <a:lumMod val="75000"/>
                    <a:lumOff val="25000"/>
                  </a:schemeClr>
                </a:solidFill>
                <a:sym typeface="Wingdings" panose="05000000000000000000" pitchFamily="2" charset="2"/>
              </a:rPr>
              <a:t> –70 en Condiciones para empresas y 62 en Infraestructura y acceso a mercados</a:t>
            </a:r>
          </a:p>
          <a:p>
            <a:pPr lvl="1" eaLnBrk="1" hangingPunct="1">
              <a:lnSpc>
                <a:spcPct val="100000"/>
              </a:lnSpc>
              <a:spcAft>
                <a:spcPts val="400"/>
              </a:spcAft>
              <a:buClr>
                <a:srgbClr val="C00000"/>
              </a:buClr>
              <a:buFont typeface="Wingdings" panose="05000000000000000000" pitchFamily="2" charset="2"/>
              <a:buChar char="v"/>
            </a:pPr>
            <a:r>
              <a:rPr lang="es-ES" sz="1400" b="1" u="none" dirty="0">
                <a:solidFill>
                  <a:schemeClr val="tx1">
                    <a:lumMod val="75000"/>
                    <a:lumOff val="25000"/>
                  </a:schemeClr>
                </a:solidFill>
                <a:sym typeface="Wingdings" panose="05000000000000000000" pitchFamily="2" charset="2"/>
              </a:rPr>
              <a:t>Reporte de competitividad global </a:t>
            </a:r>
            <a:r>
              <a:rPr lang="es-ES" sz="1400" u="none" dirty="0">
                <a:solidFill>
                  <a:schemeClr val="tx1">
                    <a:lumMod val="75000"/>
                    <a:lumOff val="25000"/>
                  </a:schemeClr>
                </a:solidFill>
                <a:sym typeface="Wingdings" panose="05000000000000000000" pitchFamily="2" charset="2"/>
              </a:rPr>
              <a:t>de 2019 WEF puesto </a:t>
            </a:r>
            <a:r>
              <a:rPr lang="es-ES" sz="1400" b="1" u="none" dirty="0">
                <a:solidFill>
                  <a:schemeClr val="tx1">
                    <a:lumMod val="75000"/>
                    <a:lumOff val="25000"/>
                  </a:schemeClr>
                </a:solidFill>
                <a:sym typeface="Wingdings" panose="05000000000000000000" pitchFamily="2" charset="2"/>
              </a:rPr>
              <a:t>54/141</a:t>
            </a:r>
            <a:r>
              <a:rPr lang="es-ES" sz="1400" u="none" dirty="0">
                <a:solidFill>
                  <a:schemeClr val="tx1">
                    <a:lumMod val="75000"/>
                    <a:lumOff val="25000"/>
                  </a:schemeClr>
                </a:solidFill>
                <a:sym typeface="Wingdings" panose="05000000000000000000" pitchFamily="2" charset="2"/>
              </a:rPr>
              <a:t> – baja al 67 en mercado de productos/negocios, al 82 en dinamismo de los negocios y al 130 en peso de las importaciones sobre PIB.</a:t>
            </a:r>
          </a:p>
          <a:p>
            <a:pPr lvl="1" eaLnBrk="1" hangingPunct="1">
              <a:lnSpc>
                <a:spcPct val="100000"/>
              </a:lnSpc>
              <a:spcAft>
                <a:spcPts val="400"/>
              </a:spcAft>
              <a:buClr>
                <a:srgbClr val="C00000"/>
              </a:buClr>
              <a:buFont typeface="Wingdings" panose="05000000000000000000" pitchFamily="2" charset="2"/>
              <a:buChar char="v"/>
            </a:pPr>
            <a:r>
              <a:rPr lang="es-ES" sz="1400" b="1" u="none" dirty="0">
                <a:solidFill>
                  <a:schemeClr val="tx1">
                    <a:lumMod val="75000"/>
                    <a:lumOff val="25000"/>
                  </a:schemeClr>
                </a:solidFill>
                <a:sym typeface="Wingdings" panose="05000000000000000000" pitchFamily="2" charset="2"/>
              </a:rPr>
              <a:t>Informe de libertad económica mundial </a:t>
            </a:r>
            <a:r>
              <a:rPr lang="es-ES" sz="1400" u="none" dirty="0">
                <a:solidFill>
                  <a:schemeClr val="tx1">
                    <a:lumMod val="75000"/>
                    <a:lumOff val="25000"/>
                  </a:schemeClr>
                </a:solidFill>
                <a:sym typeface="Wingdings" panose="05000000000000000000" pitchFamily="2" charset="2"/>
              </a:rPr>
              <a:t>2023 Fraser </a:t>
            </a:r>
            <a:r>
              <a:rPr lang="es-ES" sz="1400" u="none" dirty="0" err="1">
                <a:solidFill>
                  <a:schemeClr val="tx1">
                    <a:lumMod val="75000"/>
                    <a:lumOff val="25000"/>
                  </a:schemeClr>
                </a:solidFill>
                <a:sym typeface="Wingdings" panose="05000000000000000000" pitchFamily="2" charset="2"/>
              </a:rPr>
              <a:t>Institute</a:t>
            </a:r>
            <a:r>
              <a:rPr lang="es-ES" sz="1400" u="none" dirty="0">
                <a:solidFill>
                  <a:schemeClr val="tx1">
                    <a:lumMod val="75000"/>
                    <a:lumOff val="25000"/>
                  </a:schemeClr>
                </a:solidFill>
                <a:sym typeface="Wingdings" panose="05000000000000000000" pitchFamily="2" charset="2"/>
              </a:rPr>
              <a:t> puesto </a:t>
            </a:r>
            <a:r>
              <a:rPr lang="es-ES" sz="1400" b="1" u="none" dirty="0">
                <a:solidFill>
                  <a:schemeClr val="tx1">
                    <a:lumMod val="75000"/>
                    <a:lumOff val="25000"/>
                  </a:schemeClr>
                </a:solidFill>
                <a:sym typeface="Wingdings" panose="05000000000000000000" pitchFamily="2" charset="2"/>
              </a:rPr>
              <a:t>65/165</a:t>
            </a:r>
            <a:r>
              <a:rPr lang="es-ES" sz="1400" u="none" dirty="0">
                <a:solidFill>
                  <a:schemeClr val="tx1">
                    <a:lumMod val="75000"/>
                    <a:lumOff val="25000"/>
                  </a:schemeClr>
                </a:solidFill>
                <a:sym typeface="Wingdings" panose="05000000000000000000" pitchFamily="2" charset="2"/>
              </a:rPr>
              <a:t> – pero, puntaje en regulación laboral 3,5/10, o cargas regulatorias 3,2/10. </a:t>
            </a:r>
          </a:p>
          <a:p>
            <a:pPr lvl="1" eaLnBrk="1" hangingPunct="1">
              <a:lnSpc>
                <a:spcPct val="100000"/>
              </a:lnSpc>
              <a:spcAft>
                <a:spcPts val="400"/>
              </a:spcAft>
              <a:buClr>
                <a:srgbClr val="C00000"/>
              </a:buClr>
              <a:buFont typeface="Wingdings" panose="05000000000000000000" pitchFamily="2" charset="2"/>
              <a:buChar char="v"/>
            </a:pPr>
            <a:endParaRPr lang="es-ES" sz="1400" u="none" dirty="0">
              <a:solidFill>
                <a:schemeClr val="tx1">
                  <a:lumMod val="75000"/>
                  <a:lumOff val="25000"/>
                </a:schemeClr>
              </a:solidFill>
              <a:sym typeface="Wingdings" panose="05000000000000000000" pitchFamily="2" charset="2"/>
            </a:endParaRPr>
          </a:p>
          <a:p>
            <a:pPr eaLnBrk="1" hangingPunct="1">
              <a:lnSpc>
                <a:spcPct val="100000"/>
              </a:lnSpc>
              <a:spcAft>
                <a:spcPts val="400"/>
              </a:spcAft>
              <a:buClr>
                <a:srgbClr val="C00000"/>
              </a:buClr>
              <a:buFont typeface="Wingdings" panose="05000000000000000000" pitchFamily="2" charset="2"/>
              <a:buChar char="v"/>
            </a:pPr>
            <a:endParaRPr lang="es-ES" sz="1600"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a:p>
            <a:pPr marL="0" indent="0" algn="r" eaLnBrk="1" hangingPunct="1">
              <a:buFont typeface="Arial" panose="020B0604020202020204" pitchFamily="34" charset="0"/>
              <a:buNone/>
            </a:pPr>
            <a:endParaRPr lang="es-ES" sz="1800" u="none" dirty="0">
              <a:solidFill>
                <a:schemeClr val="tx1">
                  <a:lumMod val="75000"/>
                  <a:lumOff val="25000"/>
                </a:schemeClr>
              </a:solidFill>
            </a:endParaRPr>
          </a:p>
        </p:txBody>
      </p:sp>
    </p:spTree>
    <p:extLst>
      <p:ext uri="{BB962C8B-B14F-4D97-AF65-F5344CB8AC3E}">
        <p14:creationId xmlns:p14="http://schemas.microsoft.com/office/powerpoint/2010/main" val="249488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5DDEACE-C6AE-EBBE-2E4B-EA5151CDECE7}"/>
              </a:ext>
            </a:extLst>
          </p:cNvPr>
          <p:cNvPicPr>
            <a:picLocks noChangeAspect="1"/>
          </p:cNvPicPr>
          <p:nvPr/>
        </p:nvPicPr>
        <p:blipFill>
          <a:blip r:embed="rId3"/>
          <a:stretch>
            <a:fillRect/>
          </a:stretch>
        </p:blipFill>
        <p:spPr>
          <a:xfrm>
            <a:off x="136314" y="216946"/>
            <a:ext cx="4023247" cy="580714"/>
          </a:xfrm>
          <a:prstGeom prst="rect">
            <a:avLst/>
          </a:prstGeom>
        </p:spPr>
      </p:pic>
      <p:sp>
        <p:nvSpPr>
          <p:cNvPr id="3" name="10 Rectángulo">
            <a:extLst>
              <a:ext uri="{FF2B5EF4-FFF2-40B4-BE49-F238E27FC236}">
                <a16:creationId xmlns:a16="http://schemas.microsoft.com/office/drawing/2014/main" id="{35F53BB6-5C3B-6E75-8A64-9A5D56C5A210}"/>
              </a:ext>
            </a:extLst>
          </p:cNvPr>
          <p:cNvSpPr/>
          <p:nvPr/>
        </p:nvSpPr>
        <p:spPr>
          <a:xfrm>
            <a:off x="739374" y="1277762"/>
            <a:ext cx="5988598" cy="560153"/>
          </a:xfrm>
          <a:prstGeom prst="rect">
            <a:avLst/>
          </a:prstGeom>
        </p:spPr>
        <p:txBody>
          <a:bodyPr wrap="square">
            <a:spAutoFit/>
          </a:bodyPr>
          <a:lstStyle/>
          <a:p>
            <a:pPr>
              <a:lnSpc>
                <a:spcPct val="95000"/>
              </a:lnSpc>
              <a:spcBef>
                <a:spcPct val="35000"/>
              </a:spcBef>
              <a:buClr>
                <a:srgbClr val="A50021"/>
              </a:buClr>
              <a:defRPr/>
            </a:pPr>
            <a:r>
              <a:rPr lang="es-ES" sz="3200" b="1" u="none" dirty="0">
                <a:solidFill>
                  <a:srgbClr val="C00000"/>
                </a:solidFill>
                <a:latin typeface="+mn-lt"/>
              </a:rPr>
              <a:t>Apertura al exterior</a:t>
            </a:r>
          </a:p>
        </p:txBody>
      </p:sp>
      <p:sp>
        <p:nvSpPr>
          <p:cNvPr id="6" name="CuadroTexto 5">
            <a:extLst>
              <a:ext uri="{FF2B5EF4-FFF2-40B4-BE49-F238E27FC236}">
                <a16:creationId xmlns:a16="http://schemas.microsoft.com/office/drawing/2014/main" id="{B017CFA3-8DBB-7D07-818C-9489B8A305A6}"/>
              </a:ext>
            </a:extLst>
          </p:cNvPr>
          <p:cNvSpPr txBox="1"/>
          <p:nvPr/>
        </p:nvSpPr>
        <p:spPr>
          <a:xfrm>
            <a:off x="1166326" y="2373867"/>
            <a:ext cx="7445829" cy="1959511"/>
          </a:xfrm>
          <a:prstGeom prst="rect">
            <a:avLst/>
          </a:prstGeom>
          <a:noFill/>
        </p:spPr>
        <p:txBody>
          <a:bodyPr wrap="square">
            <a:spAutoFit/>
          </a:bodyPr>
          <a:lstStyle/>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 Inversiones: ley de promoción de inversiones – beneficios fiscales, zonas francas.</a:t>
            </a: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r>
              <a:rPr lang="es-ES" u="none" dirty="0">
                <a:solidFill>
                  <a:schemeClr val="tx1">
                    <a:lumMod val="75000"/>
                    <a:lumOff val="25000"/>
                  </a:schemeClr>
                </a:solidFill>
              </a:rPr>
              <a:t> Comercio: </a:t>
            </a:r>
            <a:r>
              <a:rPr lang="es-ES" sz="1800" b="1" u="none" dirty="0"/>
              <a:t>Economía poco abierta</a:t>
            </a:r>
            <a:r>
              <a:rPr lang="es-ES" sz="1800" u="none" dirty="0"/>
              <a:t>, elemento común a todo </a:t>
            </a:r>
            <a:r>
              <a:rPr lang="es-ES" sz="1800" b="1" u="none" dirty="0"/>
              <a:t>Mercosur</a:t>
            </a:r>
          </a:p>
          <a:p>
            <a:pPr eaLnBrk="1" hangingPunct="1">
              <a:lnSpc>
                <a:spcPct val="100000"/>
              </a:lnSpc>
              <a:spcAft>
                <a:spcPts val="400"/>
              </a:spcAft>
              <a:buClr>
                <a:srgbClr val="C00000"/>
              </a:buClr>
              <a:buFont typeface="Wingdings" panose="05000000000000000000" pitchFamily="2" charset="2"/>
              <a:buChar char="v"/>
            </a:pPr>
            <a:endParaRPr lang="es-ES" b="1"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p:txBody>
      </p:sp>
      <p:sp>
        <p:nvSpPr>
          <p:cNvPr id="7" name="CuadroTexto 6">
            <a:extLst>
              <a:ext uri="{FF2B5EF4-FFF2-40B4-BE49-F238E27FC236}">
                <a16:creationId xmlns:a16="http://schemas.microsoft.com/office/drawing/2014/main" id="{4FA7C89D-93BF-DA2B-FC94-7E00666F2DF7}"/>
              </a:ext>
            </a:extLst>
          </p:cNvPr>
          <p:cNvSpPr txBox="1"/>
          <p:nvPr/>
        </p:nvSpPr>
        <p:spPr>
          <a:xfrm>
            <a:off x="1736283" y="4010173"/>
            <a:ext cx="5879174" cy="369332"/>
          </a:xfrm>
          <a:prstGeom prst="rect">
            <a:avLst/>
          </a:prstGeom>
          <a:noFill/>
        </p:spPr>
        <p:txBody>
          <a:bodyPr wrap="none" rtlCol="0">
            <a:spAutoFit/>
          </a:bodyPr>
          <a:lstStyle/>
          <a:p>
            <a:r>
              <a:rPr lang="es-ES" u="none" dirty="0"/>
              <a:t>Apertura comercial Uruguay 31,2% (X+M/PIB) vs 60% España</a:t>
            </a:r>
          </a:p>
        </p:txBody>
      </p:sp>
      <p:sp>
        <p:nvSpPr>
          <p:cNvPr id="8" name="CuadroTexto 7">
            <a:extLst>
              <a:ext uri="{FF2B5EF4-FFF2-40B4-BE49-F238E27FC236}">
                <a16:creationId xmlns:a16="http://schemas.microsoft.com/office/drawing/2014/main" id="{27022C1D-3D56-0ADC-889A-B272971F0191}"/>
              </a:ext>
            </a:extLst>
          </p:cNvPr>
          <p:cNvSpPr txBox="1"/>
          <p:nvPr/>
        </p:nvSpPr>
        <p:spPr>
          <a:xfrm>
            <a:off x="1730384" y="4476927"/>
            <a:ext cx="5885073" cy="369332"/>
          </a:xfrm>
          <a:prstGeom prst="rect">
            <a:avLst/>
          </a:prstGeom>
          <a:noFill/>
        </p:spPr>
        <p:txBody>
          <a:bodyPr wrap="none" rtlCol="0">
            <a:spAutoFit/>
          </a:bodyPr>
          <a:lstStyle/>
          <a:p>
            <a:r>
              <a:rPr lang="es-ES" u="none" dirty="0"/>
              <a:t>Barreras comerciales: aranceles, tasas, requisitos sanitarios…</a:t>
            </a:r>
          </a:p>
        </p:txBody>
      </p:sp>
    </p:spTree>
    <p:extLst>
      <p:ext uri="{BB962C8B-B14F-4D97-AF65-F5344CB8AC3E}">
        <p14:creationId xmlns:p14="http://schemas.microsoft.com/office/powerpoint/2010/main" val="3280198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INE, BCU, FMI (World Economic Outlook database). </a:t>
            </a:r>
            <a:endParaRPr lang="es-ES" sz="1000" dirty="0"/>
          </a:p>
        </p:txBody>
      </p:sp>
      <p:graphicFrame>
        <p:nvGraphicFramePr>
          <p:cNvPr id="17" name="16 Tabla"/>
          <p:cNvGraphicFramePr>
            <a:graphicFrameLocks noGrp="1"/>
          </p:cNvGraphicFramePr>
          <p:nvPr/>
        </p:nvGraphicFramePr>
        <p:xfrm>
          <a:off x="7572332" y="214291"/>
          <a:ext cx="1392156" cy="331245"/>
        </p:xfrm>
        <a:graphic>
          <a:graphicData uri="http://schemas.openxmlformats.org/drawingml/2006/table">
            <a:tbl>
              <a:tblPr/>
              <a:tblGrid>
                <a:gridCol w="1392156">
                  <a:extLst>
                    <a:ext uri="{9D8B030D-6E8A-4147-A177-3AD203B41FA5}">
                      <a16:colId xmlns:a16="http://schemas.microsoft.com/office/drawing/2014/main" val="20000"/>
                    </a:ext>
                  </a:extLst>
                </a:gridCol>
              </a:tblGrid>
              <a:tr h="194085">
                <a:tc>
                  <a:txBody>
                    <a:bodyPr/>
                    <a:lstStyle/>
                    <a:p>
                      <a:pPr>
                        <a:spcAft>
                          <a:spcPts val="0"/>
                        </a:spcAft>
                      </a:pPr>
                      <a:endParaRPr lang="es-ES" sz="900"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0"/>
                  </a:ext>
                </a:extLst>
              </a:tr>
              <a:tr h="114467">
                <a:tc>
                  <a:txBody>
                    <a:bodyPr/>
                    <a:lstStyle/>
                    <a:p>
                      <a:pPr>
                        <a:spcBef>
                          <a:spcPts val="300"/>
                        </a:spcBef>
                        <a:spcAft>
                          <a:spcPts val="0"/>
                        </a:spcAft>
                        <a:tabLst>
                          <a:tab pos="2700020" algn="ctr"/>
                          <a:tab pos="5400040" algn="r"/>
                          <a:tab pos="449580" algn="l"/>
                        </a:tabLst>
                      </a:pPr>
                      <a:endParaRPr lang="es-ES" sz="900" b="1"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3" name="10 Rectángulo">
            <a:extLst>
              <a:ext uri="{FF2B5EF4-FFF2-40B4-BE49-F238E27FC236}">
                <a16:creationId xmlns:a16="http://schemas.microsoft.com/office/drawing/2014/main" id="{4F6CB05C-7E58-4619-BE4E-2F07E0FB4281}"/>
              </a:ext>
            </a:extLst>
          </p:cNvPr>
          <p:cNvSpPr/>
          <p:nvPr/>
        </p:nvSpPr>
        <p:spPr>
          <a:xfrm>
            <a:off x="385336" y="1295960"/>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COMERCIO EXTERIOR DE URUGUAY (1)</a:t>
            </a:r>
          </a:p>
        </p:txBody>
      </p:sp>
      <p:pic>
        <p:nvPicPr>
          <p:cNvPr id="7" name="Imagen 6">
            <a:extLst>
              <a:ext uri="{FF2B5EF4-FFF2-40B4-BE49-F238E27FC236}">
                <a16:creationId xmlns:a16="http://schemas.microsoft.com/office/drawing/2014/main" id="{2324A47A-ADC7-4F26-BD48-78ACF637A72F}"/>
              </a:ext>
            </a:extLst>
          </p:cNvPr>
          <p:cNvPicPr>
            <a:picLocks noChangeAspect="1"/>
          </p:cNvPicPr>
          <p:nvPr/>
        </p:nvPicPr>
        <p:blipFill>
          <a:blip r:embed="rId3"/>
          <a:stretch>
            <a:fillRect/>
          </a:stretch>
        </p:blipFill>
        <p:spPr>
          <a:xfrm>
            <a:off x="136314" y="216946"/>
            <a:ext cx="4023247" cy="580714"/>
          </a:xfrm>
          <a:prstGeom prst="rect">
            <a:avLst/>
          </a:prstGeom>
        </p:spPr>
      </p:pic>
      <p:sp>
        <p:nvSpPr>
          <p:cNvPr id="10" name="10 Rectángulo">
            <a:extLst>
              <a:ext uri="{FF2B5EF4-FFF2-40B4-BE49-F238E27FC236}">
                <a16:creationId xmlns:a16="http://schemas.microsoft.com/office/drawing/2014/main" id="{38737512-D4C9-4F80-9C7F-229710275CD7}"/>
              </a:ext>
            </a:extLst>
          </p:cNvPr>
          <p:cNvSpPr/>
          <p:nvPr/>
        </p:nvSpPr>
        <p:spPr>
          <a:xfrm>
            <a:off x="472141" y="2086597"/>
            <a:ext cx="5333898"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Ranking de socios comerciales</a:t>
            </a:r>
          </a:p>
        </p:txBody>
      </p:sp>
      <p:graphicFrame>
        <p:nvGraphicFramePr>
          <p:cNvPr id="6" name="Tabla 5">
            <a:extLst>
              <a:ext uri="{FF2B5EF4-FFF2-40B4-BE49-F238E27FC236}">
                <a16:creationId xmlns:a16="http://schemas.microsoft.com/office/drawing/2014/main" id="{3AA86950-2AC0-4608-581B-FA416EB0E35D}"/>
              </a:ext>
            </a:extLst>
          </p:cNvPr>
          <p:cNvGraphicFramePr>
            <a:graphicFrameLocks noGrp="1"/>
          </p:cNvGraphicFramePr>
          <p:nvPr>
            <p:extLst>
              <p:ext uri="{D42A27DB-BD31-4B8C-83A1-F6EECF244321}">
                <p14:modId xmlns:p14="http://schemas.microsoft.com/office/powerpoint/2010/main" val="3573498509"/>
              </p:ext>
            </p:extLst>
          </p:nvPr>
        </p:nvGraphicFramePr>
        <p:xfrm>
          <a:off x="612399" y="2888676"/>
          <a:ext cx="3816988" cy="2238375"/>
        </p:xfrm>
        <a:graphic>
          <a:graphicData uri="http://schemas.openxmlformats.org/drawingml/2006/table">
            <a:tbl>
              <a:tblPr>
                <a:tableStyleId>{5C22544A-7EE6-4342-B048-85BDC9FD1C3A}</a:tableStyleId>
              </a:tblPr>
              <a:tblGrid>
                <a:gridCol w="2411962">
                  <a:extLst>
                    <a:ext uri="{9D8B030D-6E8A-4147-A177-3AD203B41FA5}">
                      <a16:colId xmlns:a16="http://schemas.microsoft.com/office/drawing/2014/main" val="3458921994"/>
                    </a:ext>
                  </a:extLst>
                </a:gridCol>
                <a:gridCol w="702513">
                  <a:extLst>
                    <a:ext uri="{9D8B030D-6E8A-4147-A177-3AD203B41FA5}">
                      <a16:colId xmlns:a16="http://schemas.microsoft.com/office/drawing/2014/main" val="2599375405"/>
                    </a:ext>
                  </a:extLst>
                </a:gridCol>
                <a:gridCol w="702513">
                  <a:extLst>
                    <a:ext uri="{9D8B030D-6E8A-4147-A177-3AD203B41FA5}">
                      <a16:colId xmlns:a16="http://schemas.microsoft.com/office/drawing/2014/main" val="3175250897"/>
                    </a:ext>
                  </a:extLst>
                </a:gridCol>
              </a:tblGrid>
              <a:tr h="337161">
                <a:tc>
                  <a:txBody>
                    <a:bodyPr/>
                    <a:lstStyle/>
                    <a:p>
                      <a:pPr algn="l" rtl="0" fontAlgn="ctr"/>
                      <a:r>
                        <a:rPr lang="es-ES" sz="2000" b="1" u="none" strike="noStrike" dirty="0">
                          <a:effectLst/>
                        </a:rPr>
                        <a:t>Exportaciones (MUSD) </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2022</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a:t>
                      </a:r>
                      <a:endParaRPr lang="es-ES" sz="20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93075135"/>
                  </a:ext>
                </a:extLst>
              </a:tr>
              <a:tr h="271602">
                <a:tc>
                  <a:txBody>
                    <a:bodyPr/>
                    <a:lstStyle/>
                    <a:p>
                      <a:pPr algn="l" rtl="0" fontAlgn="b"/>
                      <a:r>
                        <a:rPr lang="es-ES" sz="1600" u="none" strike="noStrike" dirty="0">
                          <a:effectLst/>
                        </a:rPr>
                        <a:t>China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2.776</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24%</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34096626"/>
                  </a:ext>
                </a:extLst>
              </a:tr>
              <a:tr h="271602">
                <a:tc>
                  <a:txBody>
                    <a:bodyPr/>
                    <a:lstStyle/>
                    <a:p>
                      <a:pPr algn="l" rtl="0" fontAlgn="b"/>
                      <a:r>
                        <a:rPr lang="es-ES" sz="1600" u="none" strike="noStrike">
                          <a:effectLst/>
                        </a:rPr>
                        <a:t>Brasil</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1.810</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93431887"/>
                  </a:ext>
                </a:extLst>
              </a:tr>
              <a:tr h="271602">
                <a:tc>
                  <a:txBody>
                    <a:bodyPr/>
                    <a:lstStyle/>
                    <a:p>
                      <a:pPr algn="l" rtl="0" fontAlgn="b"/>
                      <a:r>
                        <a:rPr lang="es-ES" sz="1600" u="none" strike="noStrike">
                          <a:effectLst/>
                        </a:rPr>
                        <a:t>Argentina</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1.041</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9%</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91307797"/>
                  </a:ext>
                </a:extLst>
              </a:tr>
              <a:tr h="271602">
                <a:tc>
                  <a:txBody>
                    <a:bodyPr/>
                    <a:lstStyle/>
                    <a:p>
                      <a:pPr algn="l" rtl="0" fontAlgn="b"/>
                      <a:r>
                        <a:rPr lang="es-ES" sz="1600" u="none" strike="noStrike">
                          <a:effectLst/>
                        </a:rPr>
                        <a:t>Estados Unidos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697</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61335234"/>
                  </a:ext>
                </a:extLst>
              </a:tr>
              <a:tr h="271602">
                <a:tc>
                  <a:txBody>
                    <a:bodyPr/>
                    <a:lstStyle/>
                    <a:p>
                      <a:pPr algn="l" rtl="0" fontAlgn="b"/>
                      <a:r>
                        <a:rPr lang="es-ES" sz="1600" u="none" strike="noStrike">
                          <a:effectLst/>
                        </a:rPr>
                        <a:t>Países Bajos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311</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3%</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59071221"/>
                  </a:ext>
                </a:extLst>
              </a:tr>
              <a:tr h="271602">
                <a:tc>
                  <a:txBody>
                    <a:bodyPr/>
                    <a:lstStyle/>
                    <a:p>
                      <a:pPr algn="l" rtl="0" fontAlgn="b"/>
                      <a:r>
                        <a:rPr lang="es-ES" sz="1600" u="none" strike="noStrike">
                          <a:effectLst/>
                        </a:rPr>
                        <a:t>Otros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4.713</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42%</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78386841"/>
                  </a:ext>
                </a:extLst>
              </a:tr>
              <a:tr h="271602">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11.348</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8448626"/>
                  </a:ext>
                </a:extLst>
              </a:tr>
            </a:tbl>
          </a:graphicData>
        </a:graphic>
      </p:graphicFrame>
      <p:graphicFrame>
        <p:nvGraphicFramePr>
          <p:cNvPr id="9" name="Tabla 8">
            <a:extLst>
              <a:ext uri="{FF2B5EF4-FFF2-40B4-BE49-F238E27FC236}">
                <a16:creationId xmlns:a16="http://schemas.microsoft.com/office/drawing/2014/main" id="{4194FC3A-8F24-64F2-6B7A-410A8848E74B}"/>
              </a:ext>
            </a:extLst>
          </p:cNvPr>
          <p:cNvGraphicFramePr>
            <a:graphicFrameLocks noGrp="1"/>
          </p:cNvGraphicFramePr>
          <p:nvPr>
            <p:extLst>
              <p:ext uri="{D42A27DB-BD31-4B8C-83A1-F6EECF244321}">
                <p14:modId xmlns:p14="http://schemas.microsoft.com/office/powerpoint/2010/main" val="872927641"/>
              </p:ext>
            </p:extLst>
          </p:nvPr>
        </p:nvGraphicFramePr>
        <p:xfrm>
          <a:off x="4739780" y="2888675"/>
          <a:ext cx="3959601" cy="2238375"/>
        </p:xfrm>
        <a:graphic>
          <a:graphicData uri="http://schemas.openxmlformats.org/drawingml/2006/table">
            <a:tbl>
              <a:tblPr>
                <a:tableStyleId>{5C22544A-7EE6-4342-B048-85BDC9FD1C3A}</a:tableStyleId>
              </a:tblPr>
              <a:tblGrid>
                <a:gridCol w="2502079">
                  <a:extLst>
                    <a:ext uri="{9D8B030D-6E8A-4147-A177-3AD203B41FA5}">
                      <a16:colId xmlns:a16="http://schemas.microsoft.com/office/drawing/2014/main" val="1528197493"/>
                    </a:ext>
                  </a:extLst>
                </a:gridCol>
                <a:gridCol w="728761">
                  <a:extLst>
                    <a:ext uri="{9D8B030D-6E8A-4147-A177-3AD203B41FA5}">
                      <a16:colId xmlns:a16="http://schemas.microsoft.com/office/drawing/2014/main" val="3332203277"/>
                    </a:ext>
                  </a:extLst>
                </a:gridCol>
                <a:gridCol w="728761">
                  <a:extLst>
                    <a:ext uri="{9D8B030D-6E8A-4147-A177-3AD203B41FA5}">
                      <a16:colId xmlns:a16="http://schemas.microsoft.com/office/drawing/2014/main" val="890406410"/>
                    </a:ext>
                  </a:extLst>
                </a:gridCol>
              </a:tblGrid>
              <a:tr h="337161">
                <a:tc>
                  <a:txBody>
                    <a:bodyPr/>
                    <a:lstStyle/>
                    <a:p>
                      <a:pPr algn="l" rtl="0" fontAlgn="ctr"/>
                      <a:r>
                        <a:rPr lang="es-ES" sz="2000" b="1" u="none" strike="noStrike" dirty="0">
                          <a:effectLst/>
                        </a:rPr>
                        <a:t>Importaciones (MUSD) </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2022</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a:t>
                      </a:r>
                      <a:endParaRPr lang="es-ES" sz="20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0892885"/>
                  </a:ext>
                </a:extLst>
              </a:tr>
              <a:tr h="271602">
                <a:tc>
                  <a:txBody>
                    <a:bodyPr/>
                    <a:lstStyle/>
                    <a:p>
                      <a:pPr algn="l" rtl="0" fontAlgn="b"/>
                      <a:r>
                        <a:rPr lang="es-ES" sz="1600" u="none" strike="noStrike" dirty="0">
                          <a:effectLst/>
                        </a:rPr>
                        <a:t>Brasil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2.551</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23%</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8958488"/>
                  </a:ext>
                </a:extLst>
              </a:tr>
              <a:tr h="271602">
                <a:tc>
                  <a:txBody>
                    <a:bodyPr/>
                    <a:lstStyle/>
                    <a:p>
                      <a:pPr algn="l" rtl="0" fontAlgn="b"/>
                      <a:r>
                        <a:rPr lang="es-ES" sz="1600" u="none" strike="noStrike" dirty="0">
                          <a:effectLst/>
                        </a:rPr>
                        <a:t>China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2.348</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22%</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84014770"/>
                  </a:ext>
                </a:extLst>
              </a:tr>
              <a:tr h="271602">
                <a:tc>
                  <a:txBody>
                    <a:bodyPr/>
                    <a:lstStyle/>
                    <a:p>
                      <a:pPr algn="l" rtl="0" fontAlgn="b"/>
                      <a:r>
                        <a:rPr lang="es-ES" sz="1600" u="none" strike="noStrike">
                          <a:effectLst/>
                        </a:rPr>
                        <a:t>Argentina</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1.418</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13%</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32591362"/>
                  </a:ext>
                </a:extLst>
              </a:tr>
              <a:tr h="271602">
                <a:tc>
                  <a:txBody>
                    <a:bodyPr/>
                    <a:lstStyle/>
                    <a:p>
                      <a:pPr algn="l" rtl="0" fontAlgn="b"/>
                      <a:r>
                        <a:rPr lang="es-ES" sz="1600" u="none" strike="noStrike">
                          <a:effectLst/>
                        </a:rPr>
                        <a:t>Estados Unidos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655</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6%</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72508484"/>
                  </a:ext>
                </a:extLst>
              </a:tr>
              <a:tr h="271602">
                <a:tc>
                  <a:txBody>
                    <a:bodyPr/>
                    <a:lstStyle/>
                    <a:p>
                      <a:pPr algn="l" rtl="0" fontAlgn="b"/>
                      <a:r>
                        <a:rPr lang="es-ES" sz="1600" u="none" strike="noStrike" dirty="0">
                          <a:effectLst/>
                        </a:rPr>
                        <a:t>Alemania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297</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3%</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6599895"/>
                  </a:ext>
                </a:extLst>
              </a:tr>
              <a:tr h="271602">
                <a:tc>
                  <a:txBody>
                    <a:bodyPr/>
                    <a:lstStyle/>
                    <a:p>
                      <a:pPr algn="l" rtl="0" fontAlgn="b"/>
                      <a:r>
                        <a:rPr lang="es-ES" sz="1600" u="none" strike="noStrike" dirty="0">
                          <a:effectLst/>
                        </a:rPr>
                        <a:t>Otros</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3.647</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33%</a:t>
                      </a:r>
                      <a:endParaRPr lang="es-E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07078006"/>
                  </a:ext>
                </a:extLst>
              </a:tr>
              <a:tr h="271602">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10.916</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07757285"/>
                  </a:ext>
                </a:extLst>
              </a:tr>
            </a:tbl>
          </a:graphicData>
        </a:graphic>
      </p:graphicFrame>
    </p:spTree>
    <p:extLst>
      <p:ext uri="{BB962C8B-B14F-4D97-AF65-F5344CB8AC3E}">
        <p14:creationId xmlns:p14="http://schemas.microsoft.com/office/powerpoint/2010/main" val="36887775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INE, BCU, FMI (World Economic Outlook database). </a:t>
            </a:r>
            <a:endParaRPr lang="es-ES" sz="1000" dirty="0"/>
          </a:p>
        </p:txBody>
      </p:sp>
      <p:graphicFrame>
        <p:nvGraphicFramePr>
          <p:cNvPr id="17" name="16 Tabla"/>
          <p:cNvGraphicFramePr>
            <a:graphicFrameLocks noGrp="1"/>
          </p:cNvGraphicFramePr>
          <p:nvPr/>
        </p:nvGraphicFramePr>
        <p:xfrm>
          <a:off x="7572332" y="214291"/>
          <a:ext cx="1392156" cy="331245"/>
        </p:xfrm>
        <a:graphic>
          <a:graphicData uri="http://schemas.openxmlformats.org/drawingml/2006/table">
            <a:tbl>
              <a:tblPr/>
              <a:tblGrid>
                <a:gridCol w="1392156">
                  <a:extLst>
                    <a:ext uri="{9D8B030D-6E8A-4147-A177-3AD203B41FA5}">
                      <a16:colId xmlns:a16="http://schemas.microsoft.com/office/drawing/2014/main" val="20000"/>
                    </a:ext>
                  </a:extLst>
                </a:gridCol>
              </a:tblGrid>
              <a:tr h="194085">
                <a:tc>
                  <a:txBody>
                    <a:bodyPr/>
                    <a:lstStyle/>
                    <a:p>
                      <a:pPr>
                        <a:spcAft>
                          <a:spcPts val="0"/>
                        </a:spcAft>
                      </a:pPr>
                      <a:endParaRPr lang="es-ES" sz="900"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0"/>
                  </a:ext>
                </a:extLst>
              </a:tr>
              <a:tr h="114467">
                <a:tc>
                  <a:txBody>
                    <a:bodyPr/>
                    <a:lstStyle/>
                    <a:p>
                      <a:pPr>
                        <a:spcBef>
                          <a:spcPts val="300"/>
                        </a:spcBef>
                        <a:spcAft>
                          <a:spcPts val="0"/>
                        </a:spcAft>
                        <a:tabLst>
                          <a:tab pos="2700020" algn="ctr"/>
                          <a:tab pos="5400040" algn="r"/>
                          <a:tab pos="449580" algn="l"/>
                        </a:tabLst>
                      </a:pPr>
                      <a:endParaRPr lang="es-ES" sz="900" b="1"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3" name="10 Rectángulo">
            <a:extLst>
              <a:ext uri="{FF2B5EF4-FFF2-40B4-BE49-F238E27FC236}">
                <a16:creationId xmlns:a16="http://schemas.microsoft.com/office/drawing/2014/main" id="{4F6CB05C-7E58-4619-BE4E-2F07E0FB4281}"/>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COMERCIO EXTERIOR DE URUGUAY (2)</a:t>
            </a:r>
          </a:p>
        </p:txBody>
      </p:sp>
      <p:pic>
        <p:nvPicPr>
          <p:cNvPr id="7" name="Imagen 6">
            <a:extLst>
              <a:ext uri="{FF2B5EF4-FFF2-40B4-BE49-F238E27FC236}">
                <a16:creationId xmlns:a16="http://schemas.microsoft.com/office/drawing/2014/main" id="{2324A47A-ADC7-4F26-BD48-78ACF637A72F}"/>
              </a:ext>
            </a:extLst>
          </p:cNvPr>
          <p:cNvPicPr>
            <a:picLocks noChangeAspect="1"/>
          </p:cNvPicPr>
          <p:nvPr/>
        </p:nvPicPr>
        <p:blipFill>
          <a:blip r:embed="rId3"/>
          <a:stretch>
            <a:fillRect/>
          </a:stretch>
        </p:blipFill>
        <p:spPr>
          <a:xfrm>
            <a:off x="136314" y="216946"/>
            <a:ext cx="4023247" cy="580714"/>
          </a:xfrm>
          <a:prstGeom prst="rect">
            <a:avLst/>
          </a:prstGeom>
        </p:spPr>
      </p:pic>
      <p:sp>
        <p:nvSpPr>
          <p:cNvPr id="12" name="10 Rectángulo">
            <a:extLst>
              <a:ext uri="{FF2B5EF4-FFF2-40B4-BE49-F238E27FC236}">
                <a16:creationId xmlns:a16="http://schemas.microsoft.com/office/drawing/2014/main" id="{3BCE50D0-2E32-0E39-3318-C655F2F1AB9D}"/>
              </a:ext>
            </a:extLst>
          </p:cNvPr>
          <p:cNvSpPr/>
          <p:nvPr/>
        </p:nvSpPr>
        <p:spPr>
          <a:xfrm>
            <a:off x="546786" y="1386397"/>
            <a:ext cx="5333898"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Ranking por sectores</a:t>
            </a:r>
          </a:p>
        </p:txBody>
      </p:sp>
      <p:graphicFrame>
        <p:nvGraphicFramePr>
          <p:cNvPr id="19" name="Tabla 18">
            <a:extLst>
              <a:ext uri="{FF2B5EF4-FFF2-40B4-BE49-F238E27FC236}">
                <a16:creationId xmlns:a16="http://schemas.microsoft.com/office/drawing/2014/main" id="{1BF03F3E-7428-1443-ACAE-D2DD394588B1}"/>
              </a:ext>
            </a:extLst>
          </p:cNvPr>
          <p:cNvGraphicFramePr>
            <a:graphicFrameLocks noGrp="1"/>
          </p:cNvGraphicFramePr>
          <p:nvPr/>
        </p:nvGraphicFramePr>
        <p:xfrm>
          <a:off x="546786" y="1939197"/>
          <a:ext cx="3816988" cy="2343150"/>
        </p:xfrm>
        <a:graphic>
          <a:graphicData uri="http://schemas.openxmlformats.org/drawingml/2006/table">
            <a:tbl>
              <a:tblPr>
                <a:tableStyleId>{5C22544A-7EE6-4342-B048-85BDC9FD1C3A}</a:tableStyleId>
              </a:tblPr>
              <a:tblGrid>
                <a:gridCol w="2392337">
                  <a:extLst>
                    <a:ext uri="{9D8B030D-6E8A-4147-A177-3AD203B41FA5}">
                      <a16:colId xmlns:a16="http://schemas.microsoft.com/office/drawing/2014/main" val="444294548"/>
                    </a:ext>
                  </a:extLst>
                </a:gridCol>
                <a:gridCol w="716806">
                  <a:extLst>
                    <a:ext uri="{9D8B030D-6E8A-4147-A177-3AD203B41FA5}">
                      <a16:colId xmlns:a16="http://schemas.microsoft.com/office/drawing/2014/main" val="505154233"/>
                    </a:ext>
                  </a:extLst>
                </a:gridCol>
                <a:gridCol w="707845">
                  <a:extLst>
                    <a:ext uri="{9D8B030D-6E8A-4147-A177-3AD203B41FA5}">
                      <a16:colId xmlns:a16="http://schemas.microsoft.com/office/drawing/2014/main" val="1257685147"/>
                    </a:ext>
                  </a:extLst>
                </a:gridCol>
              </a:tblGrid>
              <a:tr h="409575">
                <a:tc>
                  <a:txBody>
                    <a:bodyPr/>
                    <a:lstStyle/>
                    <a:p>
                      <a:pPr algn="l" rtl="0" fontAlgn="ctr"/>
                      <a:r>
                        <a:rPr lang="es-ES" sz="2000" b="1" u="none" strike="noStrike" dirty="0">
                          <a:effectLst/>
                        </a:rPr>
                        <a:t>Exportaciones (MUSD) </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2022</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a:t>
                      </a:r>
                      <a:endParaRPr lang="es-ES" sz="20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34240599"/>
                  </a:ext>
                </a:extLst>
              </a:tr>
              <a:tr h="276225">
                <a:tc>
                  <a:txBody>
                    <a:bodyPr/>
                    <a:lstStyle/>
                    <a:p>
                      <a:pPr algn="l" rtl="0" fontAlgn="b"/>
                      <a:r>
                        <a:rPr lang="es-ES" sz="1600" u="none" strike="noStrike" dirty="0">
                          <a:effectLst/>
                        </a:rPr>
                        <a:t>Carne bovina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2.557</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23%</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31965830"/>
                  </a:ext>
                </a:extLst>
              </a:tr>
              <a:tr h="276225">
                <a:tc>
                  <a:txBody>
                    <a:bodyPr/>
                    <a:lstStyle/>
                    <a:p>
                      <a:pPr algn="l" rtl="0" fontAlgn="b"/>
                      <a:r>
                        <a:rPr lang="es-ES" sz="1600" u="none" strike="noStrike" dirty="0">
                          <a:effectLst/>
                        </a:rPr>
                        <a:t>Soja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1.922</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17%</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9006003"/>
                  </a:ext>
                </a:extLst>
              </a:tr>
              <a:tr h="276225">
                <a:tc>
                  <a:txBody>
                    <a:bodyPr/>
                    <a:lstStyle/>
                    <a:p>
                      <a:pPr algn="l" rtl="0" fontAlgn="b"/>
                      <a:r>
                        <a:rPr lang="es-ES" sz="1600" u="none" strike="noStrike" dirty="0">
                          <a:effectLst/>
                        </a:rPr>
                        <a:t>Celulosa</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dirty="0">
                          <a:effectLst/>
                        </a:rPr>
                        <a:t>1.818</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48209784"/>
                  </a:ext>
                </a:extLst>
              </a:tr>
              <a:tr h="276225">
                <a:tc>
                  <a:txBody>
                    <a:bodyPr/>
                    <a:lstStyle/>
                    <a:p>
                      <a:pPr algn="l" rtl="0" fontAlgn="b"/>
                      <a:r>
                        <a:rPr lang="es-ES" sz="1600" u="none" strike="noStrike" dirty="0">
                          <a:effectLst/>
                        </a:rPr>
                        <a:t>Productos lácteos</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889</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8%</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42030925"/>
                  </a:ext>
                </a:extLst>
              </a:tr>
              <a:tr h="276225">
                <a:tc>
                  <a:txBody>
                    <a:bodyPr/>
                    <a:lstStyle/>
                    <a:p>
                      <a:pPr algn="l" rtl="0" fontAlgn="b"/>
                      <a:r>
                        <a:rPr lang="es-ES" sz="1600" u="none" strike="noStrike">
                          <a:effectLst/>
                        </a:rPr>
                        <a:t>Concentrados de bebidas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678</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22057562"/>
                  </a:ext>
                </a:extLst>
              </a:tr>
              <a:tr h="276225">
                <a:tc>
                  <a:txBody>
                    <a:bodyPr/>
                    <a:lstStyle/>
                    <a:p>
                      <a:pPr algn="l" rtl="0" fontAlgn="b"/>
                      <a:r>
                        <a:rPr lang="es-ES" sz="1600" u="none" strike="noStrike">
                          <a:effectLst/>
                        </a:rPr>
                        <a:t>Otros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3.484</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31%</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5482471"/>
                  </a:ext>
                </a:extLst>
              </a:tr>
              <a:tr h="276225">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11.348</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72565711"/>
                  </a:ext>
                </a:extLst>
              </a:tr>
            </a:tbl>
          </a:graphicData>
        </a:graphic>
      </p:graphicFrame>
      <p:graphicFrame>
        <p:nvGraphicFramePr>
          <p:cNvPr id="20" name="Tabla 19">
            <a:extLst>
              <a:ext uri="{FF2B5EF4-FFF2-40B4-BE49-F238E27FC236}">
                <a16:creationId xmlns:a16="http://schemas.microsoft.com/office/drawing/2014/main" id="{16C1F878-39C7-F63E-0CE2-7E78845600A2}"/>
              </a:ext>
            </a:extLst>
          </p:cNvPr>
          <p:cNvGraphicFramePr>
            <a:graphicFrameLocks noGrp="1"/>
          </p:cNvGraphicFramePr>
          <p:nvPr/>
        </p:nvGraphicFramePr>
        <p:xfrm>
          <a:off x="4673920" y="1939197"/>
          <a:ext cx="4091322" cy="2343150"/>
        </p:xfrm>
        <a:graphic>
          <a:graphicData uri="http://schemas.openxmlformats.org/drawingml/2006/table">
            <a:tbl>
              <a:tblPr>
                <a:tableStyleId>{5C22544A-7EE6-4342-B048-85BDC9FD1C3A}</a:tableStyleId>
              </a:tblPr>
              <a:tblGrid>
                <a:gridCol w="2564279">
                  <a:extLst>
                    <a:ext uri="{9D8B030D-6E8A-4147-A177-3AD203B41FA5}">
                      <a16:colId xmlns:a16="http://schemas.microsoft.com/office/drawing/2014/main" val="4147330492"/>
                    </a:ext>
                  </a:extLst>
                </a:gridCol>
                <a:gridCol w="768324">
                  <a:extLst>
                    <a:ext uri="{9D8B030D-6E8A-4147-A177-3AD203B41FA5}">
                      <a16:colId xmlns:a16="http://schemas.microsoft.com/office/drawing/2014/main" val="3069810344"/>
                    </a:ext>
                  </a:extLst>
                </a:gridCol>
                <a:gridCol w="758719">
                  <a:extLst>
                    <a:ext uri="{9D8B030D-6E8A-4147-A177-3AD203B41FA5}">
                      <a16:colId xmlns:a16="http://schemas.microsoft.com/office/drawing/2014/main" val="1794482445"/>
                    </a:ext>
                  </a:extLst>
                </a:gridCol>
              </a:tblGrid>
              <a:tr h="409575">
                <a:tc>
                  <a:txBody>
                    <a:bodyPr/>
                    <a:lstStyle/>
                    <a:p>
                      <a:pPr algn="l" rtl="0" fontAlgn="ctr"/>
                      <a:r>
                        <a:rPr lang="es-ES" sz="2000" b="1" u="none" strike="noStrike" dirty="0">
                          <a:effectLst/>
                        </a:rPr>
                        <a:t>Importaciones (MUSD) </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2022</a:t>
                      </a:r>
                      <a:endParaRPr lang="es-ES" sz="20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rtl="0" fontAlgn="ctr"/>
                      <a:r>
                        <a:rPr lang="es-ES" sz="2000" b="1" u="none" strike="noStrike" dirty="0">
                          <a:effectLst/>
                        </a:rPr>
                        <a:t>%</a:t>
                      </a:r>
                      <a:endParaRPr lang="es-ES" sz="20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5476180"/>
                  </a:ext>
                </a:extLst>
              </a:tr>
              <a:tr h="276225">
                <a:tc>
                  <a:txBody>
                    <a:bodyPr/>
                    <a:lstStyle/>
                    <a:p>
                      <a:pPr algn="l" rtl="0" fontAlgn="b"/>
                      <a:r>
                        <a:rPr lang="es-ES" sz="1600" u="none" strike="noStrike">
                          <a:effectLst/>
                        </a:rPr>
                        <a:t>Vehículos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1.079</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10%</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3992820"/>
                  </a:ext>
                </a:extLst>
              </a:tr>
              <a:tr h="276225">
                <a:tc>
                  <a:txBody>
                    <a:bodyPr/>
                    <a:lstStyle/>
                    <a:p>
                      <a:pPr algn="l" rtl="0" fontAlgn="b"/>
                      <a:r>
                        <a:rPr lang="es-ES" sz="1600" u="none" strike="noStrike">
                          <a:effectLst/>
                        </a:rPr>
                        <a:t>Agroquímicos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991</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9%</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23789649"/>
                  </a:ext>
                </a:extLst>
              </a:tr>
              <a:tr h="276225">
                <a:tc>
                  <a:txBody>
                    <a:bodyPr/>
                    <a:lstStyle/>
                    <a:p>
                      <a:pPr algn="l" rtl="0" fontAlgn="b"/>
                      <a:r>
                        <a:rPr lang="es-ES" sz="1600" u="none" strike="noStrike">
                          <a:effectLst/>
                        </a:rPr>
                        <a:t>Productos alimentarios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615</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03290031"/>
                  </a:ext>
                </a:extLst>
              </a:tr>
              <a:tr h="276225">
                <a:tc>
                  <a:txBody>
                    <a:bodyPr/>
                    <a:lstStyle/>
                    <a:p>
                      <a:pPr algn="l" rtl="0" fontAlgn="b"/>
                      <a:r>
                        <a:rPr lang="es-ES" sz="1600" u="none" strike="noStrike">
                          <a:effectLst/>
                        </a:rPr>
                        <a:t>Calzado y prendas de vestir</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525</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5%</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1757656"/>
                  </a:ext>
                </a:extLst>
              </a:tr>
              <a:tr h="276225">
                <a:tc>
                  <a:txBody>
                    <a:bodyPr/>
                    <a:lstStyle/>
                    <a:p>
                      <a:pPr algn="l" rtl="0" fontAlgn="b"/>
                      <a:r>
                        <a:rPr lang="es-ES" sz="1600" u="none" strike="noStrike">
                          <a:effectLst/>
                        </a:rPr>
                        <a:t>Productos tecnológicos</a:t>
                      </a:r>
                      <a:endParaRPr lang="es-ES" sz="1600" b="1"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486</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4%</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962316"/>
                  </a:ext>
                </a:extLst>
              </a:tr>
              <a:tr h="276225">
                <a:tc>
                  <a:txBody>
                    <a:bodyPr/>
                    <a:lstStyle/>
                    <a:p>
                      <a:pPr algn="l" rtl="0" fontAlgn="b"/>
                      <a:r>
                        <a:rPr lang="es-ES" sz="1600" u="none" strike="noStrike">
                          <a:effectLst/>
                        </a:rPr>
                        <a:t>Otros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7.220</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u="none" strike="noStrike">
                          <a:effectLst/>
                        </a:rPr>
                        <a:t>66%</a:t>
                      </a:r>
                      <a:endParaRPr lang="es-E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40696261"/>
                  </a:ext>
                </a:extLst>
              </a:tr>
              <a:tr h="276225">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10.916</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46979646"/>
                  </a:ext>
                </a:extLst>
              </a:tr>
            </a:tbl>
          </a:graphicData>
        </a:graphic>
      </p:graphicFrame>
    </p:spTree>
    <p:extLst>
      <p:ext uri="{BB962C8B-B14F-4D97-AF65-F5344CB8AC3E}">
        <p14:creationId xmlns:p14="http://schemas.microsoft.com/office/powerpoint/2010/main" val="241062102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16 Tabla"/>
          <p:cNvGraphicFramePr>
            <a:graphicFrameLocks noGrp="1"/>
          </p:cNvGraphicFramePr>
          <p:nvPr/>
        </p:nvGraphicFramePr>
        <p:xfrm>
          <a:off x="7572332" y="214291"/>
          <a:ext cx="1392156" cy="331245"/>
        </p:xfrm>
        <a:graphic>
          <a:graphicData uri="http://schemas.openxmlformats.org/drawingml/2006/table">
            <a:tbl>
              <a:tblPr/>
              <a:tblGrid>
                <a:gridCol w="1392156">
                  <a:extLst>
                    <a:ext uri="{9D8B030D-6E8A-4147-A177-3AD203B41FA5}">
                      <a16:colId xmlns:a16="http://schemas.microsoft.com/office/drawing/2014/main" val="20000"/>
                    </a:ext>
                  </a:extLst>
                </a:gridCol>
              </a:tblGrid>
              <a:tr h="194085">
                <a:tc>
                  <a:txBody>
                    <a:bodyPr/>
                    <a:lstStyle/>
                    <a:p>
                      <a:pPr>
                        <a:spcAft>
                          <a:spcPts val="0"/>
                        </a:spcAft>
                      </a:pPr>
                      <a:endParaRPr lang="es-ES" sz="900"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0"/>
                  </a:ext>
                </a:extLst>
              </a:tr>
              <a:tr h="114467">
                <a:tc>
                  <a:txBody>
                    <a:bodyPr/>
                    <a:lstStyle/>
                    <a:p>
                      <a:pPr>
                        <a:spcBef>
                          <a:spcPts val="300"/>
                        </a:spcBef>
                        <a:spcAft>
                          <a:spcPts val="0"/>
                        </a:spcAft>
                        <a:tabLst>
                          <a:tab pos="2700020" algn="ctr"/>
                          <a:tab pos="5400040" algn="r"/>
                          <a:tab pos="449580" algn="l"/>
                        </a:tabLst>
                      </a:pPr>
                      <a:endParaRPr lang="es-ES" sz="900" b="1" dirty="0">
                        <a:latin typeface="Times New Roman"/>
                        <a:ea typeface="Times New Roman"/>
                        <a:cs typeface="Times New Roman"/>
                      </a:endParaRPr>
                    </a:p>
                  </a:txBody>
                  <a:tcPr marL="37236" marR="37236" marT="0" marB="0">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3" name="10 Rectángulo">
            <a:extLst>
              <a:ext uri="{FF2B5EF4-FFF2-40B4-BE49-F238E27FC236}">
                <a16:creationId xmlns:a16="http://schemas.microsoft.com/office/drawing/2014/main" id="{4F6CB05C-7E58-4619-BE4E-2F07E0FB4281}"/>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COMERCIO BILATERAL CON ESPAÑA</a:t>
            </a:r>
          </a:p>
        </p:txBody>
      </p:sp>
      <p:pic>
        <p:nvPicPr>
          <p:cNvPr id="7" name="Imagen 6">
            <a:extLst>
              <a:ext uri="{FF2B5EF4-FFF2-40B4-BE49-F238E27FC236}">
                <a16:creationId xmlns:a16="http://schemas.microsoft.com/office/drawing/2014/main" id="{2324A47A-ADC7-4F26-BD48-78ACF637A72F}"/>
              </a:ext>
            </a:extLst>
          </p:cNvPr>
          <p:cNvPicPr>
            <a:picLocks noChangeAspect="1"/>
          </p:cNvPicPr>
          <p:nvPr/>
        </p:nvPicPr>
        <p:blipFill>
          <a:blip r:embed="rId3"/>
          <a:stretch>
            <a:fillRect/>
          </a:stretch>
        </p:blipFill>
        <p:spPr>
          <a:xfrm>
            <a:off x="136314" y="216946"/>
            <a:ext cx="4023247" cy="580714"/>
          </a:xfrm>
          <a:prstGeom prst="rect">
            <a:avLst/>
          </a:prstGeom>
        </p:spPr>
      </p:pic>
      <p:graphicFrame>
        <p:nvGraphicFramePr>
          <p:cNvPr id="2" name="Tabla 1">
            <a:extLst>
              <a:ext uri="{FF2B5EF4-FFF2-40B4-BE49-F238E27FC236}">
                <a16:creationId xmlns:a16="http://schemas.microsoft.com/office/drawing/2014/main" id="{35D461BC-CA0B-5458-C005-4A610DA8D000}"/>
              </a:ext>
            </a:extLst>
          </p:cNvPr>
          <p:cNvGraphicFramePr>
            <a:graphicFrameLocks noGrp="1"/>
          </p:cNvGraphicFramePr>
          <p:nvPr>
            <p:extLst>
              <p:ext uri="{D42A27DB-BD31-4B8C-83A1-F6EECF244321}">
                <p14:modId xmlns:p14="http://schemas.microsoft.com/office/powerpoint/2010/main" val="3036495116"/>
              </p:ext>
            </p:extLst>
          </p:nvPr>
        </p:nvGraphicFramePr>
        <p:xfrm>
          <a:off x="559111" y="1448199"/>
          <a:ext cx="7930551" cy="1348740"/>
        </p:xfrm>
        <a:graphic>
          <a:graphicData uri="http://schemas.openxmlformats.org/drawingml/2006/table">
            <a:tbl>
              <a:tblPr>
                <a:tableStyleId>{5C22544A-7EE6-4342-B048-85BDC9FD1C3A}</a:tableStyleId>
              </a:tblPr>
              <a:tblGrid>
                <a:gridCol w="2895277">
                  <a:extLst>
                    <a:ext uri="{9D8B030D-6E8A-4147-A177-3AD203B41FA5}">
                      <a16:colId xmlns:a16="http://schemas.microsoft.com/office/drawing/2014/main" val="1888139438"/>
                    </a:ext>
                  </a:extLst>
                </a:gridCol>
                <a:gridCol w="797252">
                  <a:extLst>
                    <a:ext uri="{9D8B030D-6E8A-4147-A177-3AD203B41FA5}">
                      <a16:colId xmlns:a16="http://schemas.microsoft.com/office/drawing/2014/main" val="2426668843"/>
                    </a:ext>
                  </a:extLst>
                </a:gridCol>
                <a:gridCol w="797252">
                  <a:extLst>
                    <a:ext uri="{9D8B030D-6E8A-4147-A177-3AD203B41FA5}">
                      <a16:colId xmlns:a16="http://schemas.microsoft.com/office/drawing/2014/main" val="3645209647"/>
                    </a:ext>
                  </a:extLst>
                </a:gridCol>
                <a:gridCol w="797252">
                  <a:extLst>
                    <a:ext uri="{9D8B030D-6E8A-4147-A177-3AD203B41FA5}">
                      <a16:colId xmlns:a16="http://schemas.microsoft.com/office/drawing/2014/main" val="462240870"/>
                    </a:ext>
                  </a:extLst>
                </a:gridCol>
                <a:gridCol w="797252">
                  <a:extLst>
                    <a:ext uri="{9D8B030D-6E8A-4147-A177-3AD203B41FA5}">
                      <a16:colId xmlns:a16="http://schemas.microsoft.com/office/drawing/2014/main" val="4223565265"/>
                    </a:ext>
                  </a:extLst>
                </a:gridCol>
                <a:gridCol w="797252">
                  <a:extLst>
                    <a:ext uri="{9D8B030D-6E8A-4147-A177-3AD203B41FA5}">
                      <a16:colId xmlns:a16="http://schemas.microsoft.com/office/drawing/2014/main" val="2337671342"/>
                    </a:ext>
                  </a:extLst>
                </a:gridCol>
                <a:gridCol w="1049014">
                  <a:extLst>
                    <a:ext uri="{9D8B030D-6E8A-4147-A177-3AD203B41FA5}">
                      <a16:colId xmlns:a16="http://schemas.microsoft.com/office/drawing/2014/main" val="3569870406"/>
                    </a:ext>
                  </a:extLst>
                </a:gridCol>
              </a:tblGrid>
              <a:tr h="245805">
                <a:tc>
                  <a:txBody>
                    <a:bodyPr/>
                    <a:lstStyle/>
                    <a:p>
                      <a:pPr algn="ctr" rtl="0" fontAlgn="ctr"/>
                      <a:r>
                        <a:rPr lang="es-ES" sz="1600" u="none" strike="noStrike" dirty="0">
                          <a:effectLst/>
                        </a:rPr>
                        <a:t>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2018</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a:effectLst/>
                        </a:rPr>
                        <a:t>2019</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2020</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2021</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2022</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2023 (agosto)</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94542564"/>
                  </a:ext>
                </a:extLst>
              </a:tr>
              <a:tr h="245805">
                <a:tc>
                  <a:txBody>
                    <a:bodyPr/>
                    <a:lstStyle/>
                    <a:p>
                      <a:pPr algn="just" rtl="0" fontAlgn="ctr"/>
                      <a:r>
                        <a:rPr lang="es-ES" sz="1600" u="none" strike="noStrike" dirty="0">
                          <a:effectLst/>
                        </a:rPr>
                        <a:t>Exportación española (M€)</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186,6</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199,3</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188,8</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226,7</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301,1</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800" kern="1200" dirty="0">
                          <a:solidFill>
                            <a:schemeClr val="dk1"/>
                          </a:solidFill>
                          <a:effectLst/>
                          <a:latin typeface="+mn-lt"/>
                          <a:ea typeface="+mn-ea"/>
                          <a:cs typeface="+mn-cs"/>
                        </a:rPr>
                        <a:t>205,9</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86311439"/>
                  </a:ext>
                </a:extLst>
              </a:tr>
              <a:tr h="245805">
                <a:tc>
                  <a:txBody>
                    <a:bodyPr/>
                    <a:lstStyle/>
                    <a:p>
                      <a:pPr algn="just" rtl="0" fontAlgn="ctr"/>
                      <a:r>
                        <a:rPr lang="es-ES" sz="1600" u="none" strike="noStrike">
                          <a:effectLst/>
                        </a:rPr>
                        <a:t>Importación española (M€)</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104,2</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109,5</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75,3</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117</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156,8</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800" kern="1200" dirty="0">
                          <a:solidFill>
                            <a:schemeClr val="dk1"/>
                          </a:solidFill>
                          <a:effectLst/>
                          <a:latin typeface="+mn-lt"/>
                          <a:ea typeface="+mn-ea"/>
                          <a:cs typeface="+mn-cs"/>
                        </a:rPr>
                        <a:t>97,6</a:t>
                      </a:r>
                      <a:endParaRPr lang="es-E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69529187"/>
                  </a:ext>
                </a:extLst>
              </a:tr>
              <a:tr h="245805">
                <a:tc>
                  <a:txBody>
                    <a:bodyPr/>
                    <a:lstStyle/>
                    <a:p>
                      <a:pPr algn="just" rtl="0" fontAlgn="ctr"/>
                      <a:r>
                        <a:rPr lang="es-ES" sz="1600" u="none" strike="noStrike">
                          <a:effectLst/>
                        </a:rPr>
                        <a:t>Saldo </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82,4</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89,8</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113,5</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109,7</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144,2</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800" b="1" kern="1200" dirty="0">
                          <a:solidFill>
                            <a:schemeClr val="dk1"/>
                          </a:solidFill>
                          <a:effectLst/>
                          <a:latin typeface="+mn-lt"/>
                          <a:ea typeface="+mn-ea"/>
                          <a:cs typeface="+mn-cs"/>
                        </a:rPr>
                        <a:t>108,3</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42237021"/>
                  </a:ext>
                </a:extLst>
              </a:tr>
            </a:tbl>
          </a:graphicData>
        </a:graphic>
      </p:graphicFrame>
      <p:sp>
        <p:nvSpPr>
          <p:cNvPr id="3" name="CuadroTexto 2">
            <a:extLst>
              <a:ext uri="{FF2B5EF4-FFF2-40B4-BE49-F238E27FC236}">
                <a16:creationId xmlns:a16="http://schemas.microsoft.com/office/drawing/2014/main" id="{9B25BBA4-AF2A-EB9F-0ED8-43615C3F60FE}"/>
              </a:ext>
            </a:extLst>
          </p:cNvPr>
          <p:cNvSpPr txBox="1"/>
          <p:nvPr/>
        </p:nvSpPr>
        <p:spPr>
          <a:xfrm>
            <a:off x="699545" y="2978547"/>
            <a:ext cx="7744910" cy="369332"/>
          </a:xfrm>
          <a:prstGeom prst="rect">
            <a:avLst/>
          </a:prstGeom>
          <a:noFill/>
        </p:spPr>
        <p:txBody>
          <a:bodyPr wrap="square">
            <a:spAutoFit/>
          </a:bodyPr>
          <a:lstStyle/>
          <a:p>
            <a:r>
              <a:rPr lang="es-ES" b="1" u="none" dirty="0"/>
              <a:t>España ocupó el 6º puesto como proveedor y el 17º como cliente en 2022</a:t>
            </a:r>
          </a:p>
        </p:txBody>
      </p:sp>
      <p:sp>
        <p:nvSpPr>
          <p:cNvPr id="4" name="7 Rectángulo">
            <a:extLst>
              <a:ext uri="{FF2B5EF4-FFF2-40B4-BE49-F238E27FC236}">
                <a16:creationId xmlns:a16="http://schemas.microsoft.com/office/drawing/2014/main" id="{13DBADDD-3BB0-8E76-D4FE-3395F8F9A8BF}"/>
              </a:ext>
            </a:extLst>
          </p:cNvPr>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Datacomex</a:t>
            </a:r>
          </a:p>
        </p:txBody>
      </p:sp>
      <p:graphicFrame>
        <p:nvGraphicFramePr>
          <p:cNvPr id="11" name="Tabla 10">
            <a:extLst>
              <a:ext uri="{FF2B5EF4-FFF2-40B4-BE49-F238E27FC236}">
                <a16:creationId xmlns:a16="http://schemas.microsoft.com/office/drawing/2014/main" id="{6F52213D-BE68-8B83-85B7-E90394CE5F34}"/>
              </a:ext>
            </a:extLst>
          </p:cNvPr>
          <p:cNvGraphicFramePr>
            <a:graphicFrameLocks noGrp="1"/>
          </p:cNvGraphicFramePr>
          <p:nvPr>
            <p:extLst>
              <p:ext uri="{D42A27DB-BD31-4B8C-83A1-F6EECF244321}">
                <p14:modId xmlns:p14="http://schemas.microsoft.com/office/powerpoint/2010/main" val="870519262"/>
              </p:ext>
            </p:extLst>
          </p:nvPr>
        </p:nvGraphicFramePr>
        <p:xfrm>
          <a:off x="559111" y="3607688"/>
          <a:ext cx="4013200" cy="2430780"/>
        </p:xfrm>
        <a:graphic>
          <a:graphicData uri="http://schemas.openxmlformats.org/drawingml/2006/table">
            <a:tbl>
              <a:tblPr>
                <a:tableStyleId>{5C22544A-7EE6-4342-B048-85BDC9FD1C3A}</a:tableStyleId>
              </a:tblPr>
              <a:tblGrid>
                <a:gridCol w="2617304">
                  <a:extLst>
                    <a:ext uri="{9D8B030D-6E8A-4147-A177-3AD203B41FA5}">
                      <a16:colId xmlns:a16="http://schemas.microsoft.com/office/drawing/2014/main" val="395644908"/>
                    </a:ext>
                  </a:extLst>
                </a:gridCol>
                <a:gridCol w="697948">
                  <a:extLst>
                    <a:ext uri="{9D8B030D-6E8A-4147-A177-3AD203B41FA5}">
                      <a16:colId xmlns:a16="http://schemas.microsoft.com/office/drawing/2014/main" val="3518801602"/>
                    </a:ext>
                  </a:extLst>
                </a:gridCol>
                <a:gridCol w="697948">
                  <a:extLst>
                    <a:ext uri="{9D8B030D-6E8A-4147-A177-3AD203B41FA5}">
                      <a16:colId xmlns:a16="http://schemas.microsoft.com/office/drawing/2014/main" val="3504218643"/>
                    </a:ext>
                  </a:extLst>
                </a:gridCol>
              </a:tblGrid>
              <a:tr h="276225">
                <a:tc>
                  <a:txBody>
                    <a:bodyPr/>
                    <a:lstStyle/>
                    <a:p>
                      <a:pPr algn="l" rtl="0" fontAlgn="ctr"/>
                      <a:r>
                        <a:rPr lang="es-ES" sz="1600" b="1" u="none" strike="noStrike" dirty="0">
                          <a:effectLst/>
                        </a:rPr>
                        <a:t>Exportaciones españolas (M€)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a:effectLst/>
                        </a:rPr>
                        <a:t>2022</a:t>
                      </a:r>
                      <a:endParaRPr lang="es-E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91409681"/>
                  </a:ext>
                </a:extLst>
              </a:tr>
              <a:tr h="276225">
                <a:tc>
                  <a:txBody>
                    <a:bodyPr/>
                    <a:lstStyle/>
                    <a:p>
                      <a:pPr algn="l" rtl="0" fontAlgn="b"/>
                      <a:r>
                        <a:rPr lang="es-ES" sz="1600" u="none" strike="noStrike" dirty="0">
                          <a:effectLst/>
                        </a:rPr>
                        <a:t>Bienes de equipo</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22</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54701695"/>
                  </a:ext>
                </a:extLst>
              </a:tr>
              <a:tr h="276225">
                <a:tc>
                  <a:txBody>
                    <a:bodyPr/>
                    <a:lstStyle/>
                    <a:p>
                      <a:pPr algn="l" rtl="0" fontAlgn="b"/>
                      <a:r>
                        <a:rPr lang="es-ES" sz="1600" u="none" strike="noStrike">
                          <a:effectLst/>
                        </a:rPr>
                        <a:t>Maquinaria industrial</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21,2</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28652415"/>
                  </a:ext>
                </a:extLst>
              </a:tr>
              <a:tr h="276225">
                <a:tc>
                  <a:txBody>
                    <a:bodyPr/>
                    <a:lstStyle/>
                    <a:p>
                      <a:pPr algn="l" rtl="0" fontAlgn="b"/>
                      <a:r>
                        <a:rPr lang="es-ES" sz="1600" u="none" strike="noStrike">
                          <a:effectLst/>
                        </a:rPr>
                        <a:t>Aceites esenciales y perfumería</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19,7</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7%</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33485436"/>
                  </a:ext>
                </a:extLst>
              </a:tr>
              <a:tr h="276225">
                <a:tc>
                  <a:txBody>
                    <a:bodyPr/>
                    <a:lstStyle/>
                    <a:p>
                      <a:pPr algn="l" rtl="0" fontAlgn="b"/>
                      <a:r>
                        <a:rPr lang="es-ES" sz="1600" u="none" strike="noStrike">
                          <a:effectLst/>
                        </a:rPr>
                        <a:t>Material ferroviario</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16,2</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5%</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79721339"/>
                  </a:ext>
                </a:extLst>
              </a:tr>
              <a:tr h="276225">
                <a:tc>
                  <a:txBody>
                    <a:bodyPr/>
                    <a:lstStyle/>
                    <a:p>
                      <a:pPr algn="l" rtl="0" fontAlgn="b"/>
                      <a:r>
                        <a:rPr lang="es-ES" sz="1600" u="none" strike="noStrike">
                          <a:effectLst/>
                        </a:rPr>
                        <a:t>Petróleo y derivados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16,1</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5%</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67078759"/>
                  </a:ext>
                </a:extLst>
              </a:tr>
              <a:tr h="276225">
                <a:tc>
                  <a:txBody>
                    <a:bodyPr/>
                    <a:lstStyle/>
                    <a:p>
                      <a:pPr algn="l" rtl="0" fontAlgn="b"/>
                      <a:r>
                        <a:rPr lang="es-ES" sz="1600" u="none" strike="noStrike">
                          <a:effectLst/>
                        </a:rPr>
                        <a:t>Otros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205,9</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68%</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4321144"/>
                  </a:ext>
                </a:extLst>
              </a:tr>
              <a:tr h="276225">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b="1" u="none" strike="noStrike" dirty="0">
                          <a:effectLst/>
                        </a:rPr>
                        <a:t>301,1</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855549344"/>
                  </a:ext>
                </a:extLst>
              </a:tr>
            </a:tbl>
          </a:graphicData>
        </a:graphic>
      </p:graphicFrame>
      <p:graphicFrame>
        <p:nvGraphicFramePr>
          <p:cNvPr id="12" name="Tabla 11">
            <a:extLst>
              <a:ext uri="{FF2B5EF4-FFF2-40B4-BE49-F238E27FC236}">
                <a16:creationId xmlns:a16="http://schemas.microsoft.com/office/drawing/2014/main" id="{962E9E38-8601-0AC6-B2F0-43FCE2B88911}"/>
              </a:ext>
            </a:extLst>
          </p:cNvPr>
          <p:cNvGraphicFramePr>
            <a:graphicFrameLocks noGrp="1"/>
          </p:cNvGraphicFramePr>
          <p:nvPr>
            <p:extLst>
              <p:ext uri="{D42A27DB-BD31-4B8C-83A1-F6EECF244321}">
                <p14:modId xmlns:p14="http://schemas.microsoft.com/office/powerpoint/2010/main" val="3218403626"/>
              </p:ext>
            </p:extLst>
          </p:nvPr>
        </p:nvGraphicFramePr>
        <p:xfrm>
          <a:off x="4712981" y="3608090"/>
          <a:ext cx="4013200" cy="2476500"/>
        </p:xfrm>
        <a:graphic>
          <a:graphicData uri="http://schemas.openxmlformats.org/drawingml/2006/table">
            <a:tbl>
              <a:tblPr>
                <a:tableStyleId>{5C22544A-7EE6-4342-B048-85BDC9FD1C3A}</a:tableStyleId>
              </a:tblPr>
              <a:tblGrid>
                <a:gridCol w="2617304">
                  <a:extLst>
                    <a:ext uri="{9D8B030D-6E8A-4147-A177-3AD203B41FA5}">
                      <a16:colId xmlns:a16="http://schemas.microsoft.com/office/drawing/2014/main" val="1682814217"/>
                    </a:ext>
                  </a:extLst>
                </a:gridCol>
                <a:gridCol w="697948">
                  <a:extLst>
                    <a:ext uri="{9D8B030D-6E8A-4147-A177-3AD203B41FA5}">
                      <a16:colId xmlns:a16="http://schemas.microsoft.com/office/drawing/2014/main" val="421021354"/>
                    </a:ext>
                  </a:extLst>
                </a:gridCol>
                <a:gridCol w="697948">
                  <a:extLst>
                    <a:ext uri="{9D8B030D-6E8A-4147-A177-3AD203B41FA5}">
                      <a16:colId xmlns:a16="http://schemas.microsoft.com/office/drawing/2014/main" val="3657333277"/>
                    </a:ext>
                  </a:extLst>
                </a:gridCol>
              </a:tblGrid>
              <a:tr h="276225">
                <a:tc>
                  <a:txBody>
                    <a:bodyPr/>
                    <a:lstStyle/>
                    <a:p>
                      <a:pPr algn="l" rtl="0" fontAlgn="ctr"/>
                      <a:r>
                        <a:rPr lang="es-ES" sz="1600" b="1" u="none" strike="noStrike" dirty="0">
                          <a:effectLst/>
                        </a:rPr>
                        <a:t>Importaciones españolas (M€) </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2022</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21290304"/>
                  </a:ext>
                </a:extLst>
              </a:tr>
              <a:tr h="542925">
                <a:tc>
                  <a:txBody>
                    <a:bodyPr/>
                    <a:lstStyle/>
                    <a:p>
                      <a:pPr algn="l" rtl="0" fontAlgn="b"/>
                      <a:r>
                        <a:rPr lang="es-ES" sz="1600" u="none" strike="noStrike" dirty="0">
                          <a:effectLst/>
                        </a:rPr>
                        <a:t>Materias primas animales y vegetales</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dirty="0">
                          <a:effectLst/>
                        </a:rPr>
                        <a:t>63,2</a:t>
                      </a:r>
                      <a:endParaRPr lang="es-ES"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40%</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11488386"/>
                  </a:ext>
                </a:extLst>
              </a:tr>
              <a:tr h="276225">
                <a:tc>
                  <a:txBody>
                    <a:bodyPr/>
                    <a:lstStyle/>
                    <a:p>
                      <a:pPr algn="l" rtl="0" fontAlgn="b"/>
                      <a:r>
                        <a:rPr lang="es-ES" sz="1600" u="none" strike="noStrike">
                          <a:effectLst/>
                        </a:rPr>
                        <a:t>Carne</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35,6</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23%</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78363531"/>
                  </a:ext>
                </a:extLst>
              </a:tr>
              <a:tr h="276225">
                <a:tc>
                  <a:txBody>
                    <a:bodyPr/>
                    <a:lstStyle/>
                    <a:p>
                      <a:pPr algn="l" rtl="0" fontAlgn="b"/>
                      <a:r>
                        <a:rPr lang="es-ES" sz="1600" u="none" strike="noStrike">
                          <a:effectLst/>
                        </a:rPr>
                        <a:t>Cereales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18,5</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12%</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22253902"/>
                  </a:ext>
                </a:extLst>
              </a:tr>
              <a:tr h="276225">
                <a:tc>
                  <a:txBody>
                    <a:bodyPr/>
                    <a:lstStyle/>
                    <a:p>
                      <a:pPr algn="l" rtl="0" fontAlgn="b"/>
                      <a:r>
                        <a:rPr lang="es-ES" sz="1600" u="none" strike="noStrike">
                          <a:effectLst/>
                        </a:rPr>
                        <a:t>Frutas y legumbres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8,8</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6%</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83889674"/>
                  </a:ext>
                </a:extLst>
              </a:tr>
              <a:tr h="276225">
                <a:tc>
                  <a:txBody>
                    <a:bodyPr/>
                    <a:lstStyle/>
                    <a:p>
                      <a:pPr algn="l" rtl="0" fontAlgn="b"/>
                      <a:r>
                        <a:rPr lang="es-ES" sz="1600" u="none" strike="noStrike" dirty="0">
                          <a:effectLst/>
                        </a:rPr>
                        <a:t>Otras </a:t>
                      </a:r>
                      <a:r>
                        <a:rPr lang="es-ES" sz="1600" u="none" strike="noStrike" dirty="0" err="1">
                          <a:effectLst/>
                        </a:rPr>
                        <a:t>semimanufacturas</a:t>
                      </a:r>
                      <a:endParaRPr lang="es-E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7,9</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5%</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29087093"/>
                  </a:ext>
                </a:extLst>
              </a:tr>
              <a:tr h="276225">
                <a:tc>
                  <a:txBody>
                    <a:bodyPr/>
                    <a:lstStyle/>
                    <a:p>
                      <a:pPr algn="l" rtl="0" fontAlgn="b"/>
                      <a:r>
                        <a:rPr lang="es-ES" sz="1600" u="none" strike="noStrike">
                          <a:effectLst/>
                        </a:rPr>
                        <a:t>Otros</a:t>
                      </a:r>
                      <a:endParaRPr lang="es-E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u="none" strike="noStrike">
                          <a:effectLst/>
                        </a:rPr>
                        <a:t>22,8</a:t>
                      </a:r>
                      <a:endParaRPr lang="es-E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u="none" strike="noStrike">
                          <a:effectLst/>
                        </a:rPr>
                        <a:t>15%</a:t>
                      </a:r>
                      <a:endParaRPr lang="es-E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28412888"/>
                  </a:ext>
                </a:extLst>
              </a:tr>
              <a:tr h="276225">
                <a:tc>
                  <a:txBody>
                    <a:bodyPr/>
                    <a:lstStyle/>
                    <a:p>
                      <a:pPr algn="l" rtl="0" fontAlgn="b"/>
                      <a:r>
                        <a:rPr lang="es-ES" sz="1600" b="1" u="none" strike="noStrike" dirty="0">
                          <a:effectLst/>
                        </a:rPr>
                        <a:t>TOTAL</a:t>
                      </a:r>
                      <a:endParaRPr lang="es-ES" sz="16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ctr"/>
                      <a:r>
                        <a:rPr lang="es-ES" sz="1600" b="1" u="none" strike="noStrike" dirty="0">
                          <a:effectLst/>
                        </a:rPr>
                        <a:t>156,8</a:t>
                      </a:r>
                      <a:endParaRPr lang="es-ES"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ctr"/>
                      <a:r>
                        <a:rPr lang="es-ES" sz="1600" b="1" u="none" strike="noStrike" dirty="0">
                          <a:effectLst/>
                        </a:rPr>
                        <a:t>100%</a:t>
                      </a:r>
                      <a:endParaRPr lang="es-ES" sz="16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30220394"/>
                  </a:ext>
                </a:extLst>
              </a:tr>
            </a:tbl>
          </a:graphicData>
        </a:graphic>
      </p:graphicFrame>
    </p:spTree>
    <p:extLst>
      <p:ext uri="{BB962C8B-B14F-4D97-AF65-F5344CB8AC3E}">
        <p14:creationId xmlns:p14="http://schemas.microsoft.com/office/powerpoint/2010/main" val="6451736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53A45449-095A-415B-AB01-99B7F5E6F02A}"/>
              </a:ext>
            </a:extLst>
          </p:cNvPr>
          <p:cNvSpPr>
            <a:spLocks noChangeArrowheads="1"/>
          </p:cNvSpPr>
          <p:nvPr/>
        </p:nvSpPr>
        <p:spPr bwMode="auto">
          <a:xfrm>
            <a:off x="494951" y="797660"/>
            <a:ext cx="8320088" cy="51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400"/>
              </a:lnSpc>
              <a:spcBef>
                <a:spcPct val="0"/>
              </a:spcBef>
              <a:buFontTx/>
              <a:buNone/>
            </a:pPr>
            <a:r>
              <a:rPr lang="es-ES" b="1" u="none" dirty="0">
                <a:solidFill>
                  <a:srgbClr val="C00000"/>
                </a:solidFill>
                <a:latin typeface="+mn-lt"/>
              </a:rPr>
              <a:t>RELACIONES DE INVERSIÓN (1)</a:t>
            </a:r>
          </a:p>
        </p:txBody>
      </p:sp>
      <p:pic>
        <p:nvPicPr>
          <p:cNvPr id="7" name="Imagen 6">
            <a:extLst>
              <a:ext uri="{FF2B5EF4-FFF2-40B4-BE49-F238E27FC236}">
                <a16:creationId xmlns:a16="http://schemas.microsoft.com/office/drawing/2014/main" id="{B5FDDEB4-E21C-4564-AF47-8918BB639A65}"/>
              </a:ext>
            </a:extLst>
          </p:cNvPr>
          <p:cNvPicPr>
            <a:picLocks noChangeAspect="1"/>
          </p:cNvPicPr>
          <p:nvPr/>
        </p:nvPicPr>
        <p:blipFill>
          <a:blip r:embed="rId3"/>
          <a:stretch>
            <a:fillRect/>
          </a:stretch>
        </p:blipFill>
        <p:spPr>
          <a:xfrm>
            <a:off x="136314" y="216946"/>
            <a:ext cx="4023247" cy="580714"/>
          </a:xfrm>
          <a:prstGeom prst="rect">
            <a:avLst/>
          </a:prstGeom>
        </p:spPr>
      </p:pic>
      <p:sp>
        <p:nvSpPr>
          <p:cNvPr id="9" name="CuadroTexto 8">
            <a:extLst>
              <a:ext uri="{FF2B5EF4-FFF2-40B4-BE49-F238E27FC236}">
                <a16:creationId xmlns:a16="http://schemas.microsoft.com/office/drawing/2014/main" id="{DD94D4CE-8E78-4A83-85EC-AD9EEC4CBEF8}"/>
              </a:ext>
            </a:extLst>
          </p:cNvPr>
          <p:cNvSpPr txBox="1"/>
          <p:nvPr/>
        </p:nvSpPr>
        <p:spPr>
          <a:xfrm>
            <a:off x="598918" y="1588775"/>
            <a:ext cx="8112153" cy="1477328"/>
          </a:xfrm>
          <a:prstGeom prst="rect">
            <a:avLst/>
          </a:prstGeom>
          <a:noFill/>
        </p:spPr>
        <p:txBody>
          <a:bodyPr wrap="square">
            <a:spAutoFit/>
          </a:bodyPr>
          <a:lstStyle/>
          <a:p>
            <a:pPr marL="285750" indent="-285750">
              <a:buFont typeface="Arial" panose="020B0604020202020204" pitchFamily="34" charset="0"/>
              <a:buChar char="•"/>
            </a:pPr>
            <a:r>
              <a:rPr lang="es-ES" b="1" u="none" dirty="0"/>
              <a:t>España 1</a:t>
            </a:r>
            <a:r>
              <a:rPr lang="es-ES" b="1" u="none" baseline="30000" dirty="0"/>
              <a:t>er</a:t>
            </a:r>
            <a:r>
              <a:rPr lang="es-ES" b="1" u="none" dirty="0"/>
              <a:t> inversor en términos de stock </a:t>
            </a:r>
            <a:r>
              <a:rPr lang="es-ES" u="none" dirty="0"/>
              <a:t>en Uruguay en 2022: </a:t>
            </a:r>
            <a:r>
              <a:rPr lang="es-ES" sz="1800" u="none" dirty="0">
                <a:effectLst/>
                <a:latin typeface="Calibri" panose="020F0502020204030204" pitchFamily="34" charset="0"/>
                <a:ea typeface="Times New Roman" panose="02020603050405020304" pitchFamily="18" charset="0"/>
              </a:rPr>
              <a:t>6.988</a:t>
            </a:r>
            <a:r>
              <a:rPr lang="es-ES" u="none" dirty="0"/>
              <a:t> MUS$ (BCU)</a:t>
            </a:r>
          </a:p>
          <a:p>
            <a:pPr marL="285750" indent="-285750">
              <a:buFont typeface="Arial" panose="020B0604020202020204" pitchFamily="34" charset="0"/>
              <a:buChar char="•"/>
            </a:pPr>
            <a:endParaRPr lang="es-ES" b="1" u="none" dirty="0"/>
          </a:p>
          <a:p>
            <a:pPr marL="285750" indent="-285750">
              <a:buFont typeface="Arial" panose="020B0604020202020204" pitchFamily="34" charset="0"/>
              <a:buChar char="•"/>
            </a:pPr>
            <a:endParaRPr lang="es-ES" b="1" u="none" dirty="0"/>
          </a:p>
          <a:p>
            <a:pPr marL="285750" indent="-285750">
              <a:buFont typeface="Arial" panose="020B0604020202020204" pitchFamily="34" charset="0"/>
              <a:buChar char="•"/>
            </a:pPr>
            <a:r>
              <a:rPr lang="es-ES" u="none" dirty="0"/>
              <a:t>En términos de flujo, </a:t>
            </a:r>
            <a:r>
              <a:rPr lang="es-ES" u="none" dirty="0" err="1"/>
              <a:t>aprox</a:t>
            </a:r>
            <a:r>
              <a:rPr lang="es-ES" u="none" dirty="0"/>
              <a:t> 300 M</a:t>
            </a:r>
            <a:r>
              <a:rPr lang="es-ES" sz="1800" u="none" dirty="0">
                <a:effectLst/>
                <a:latin typeface="Calibri" panose="020F0502020204030204" pitchFamily="34" charset="0"/>
                <a:ea typeface="Times New Roman" panose="02020603050405020304" pitchFamily="18" charset="0"/>
              </a:rPr>
              <a:t> € desde 2010 (inversiones eólicas). En </a:t>
            </a:r>
            <a:r>
              <a:rPr lang="es-ES" u="none" dirty="0">
                <a:ea typeface="Times New Roman" panose="02020603050405020304" pitchFamily="18" charset="0"/>
              </a:rPr>
              <a:t>2021 </a:t>
            </a:r>
            <a:r>
              <a:rPr lang="es-ES" sz="1800" u="none" dirty="0">
                <a:effectLst/>
                <a:latin typeface="Calibri" panose="020F0502020204030204" pitchFamily="34" charset="0"/>
                <a:ea typeface="Times New Roman" panose="02020603050405020304" pitchFamily="18" charset="0"/>
              </a:rPr>
              <a:t>el flujo alcanzó los 826,5M€ y Uruguay ocupó el 5º puesto del ranking de destinos</a:t>
            </a:r>
            <a:r>
              <a:rPr lang="es-ES" u="none" dirty="0">
                <a:ea typeface="Times New Roman" panose="02020603050405020304" pitchFamily="18" charset="0"/>
              </a:rPr>
              <a:t> </a:t>
            </a:r>
            <a:endParaRPr lang="es-ES" u="none" dirty="0"/>
          </a:p>
        </p:txBody>
      </p:sp>
      <p:sp>
        <p:nvSpPr>
          <p:cNvPr id="2" name="7 Rectángulo">
            <a:extLst>
              <a:ext uri="{FF2B5EF4-FFF2-40B4-BE49-F238E27FC236}">
                <a16:creationId xmlns:a16="http://schemas.microsoft.com/office/drawing/2014/main" id="{6E05F12F-5A7F-5F3C-1659-69AB5C7932D1}"/>
              </a:ext>
            </a:extLst>
          </p:cNvPr>
          <p:cNvSpPr/>
          <p:nvPr/>
        </p:nvSpPr>
        <p:spPr>
          <a:xfrm>
            <a:off x="385336" y="6468927"/>
            <a:ext cx="7286676" cy="246221"/>
          </a:xfrm>
          <a:prstGeom prst="rect">
            <a:avLst/>
          </a:prstGeom>
        </p:spPr>
        <p:txBody>
          <a:bodyPr wrap="square">
            <a:spAutoFit/>
          </a:bodyPr>
          <a:lstStyle/>
          <a:p>
            <a:r>
              <a:rPr lang="pt-PT" sz="1000" u="none" dirty="0">
                <a:latin typeface="HelveticaNeueLT Pro 55 Roman" pitchFamily="34" charset="0"/>
              </a:rPr>
              <a:t> Fuente: Datainvex. BCU</a:t>
            </a:r>
            <a:endParaRPr lang="es-ES" sz="1000" dirty="0"/>
          </a:p>
        </p:txBody>
      </p:sp>
    </p:spTree>
    <p:extLst>
      <p:ext uri="{BB962C8B-B14F-4D97-AF65-F5344CB8AC3E}">
        <p14:creationId xmlns:p14="http://schemas.microsoft.com/office/powerpoint/2010/main" val="2884835592"/>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14 Imagen" descr="nh-hoteles.jpg"/>
          <p:cNvPicPr>
            <a:picLocks noChangeAspect="1"/>
          </p:cNvPicPr>
          <p:nvPr/>
        </p:nvPicPr>
        <p:blipFill>
          <a:blip r:embed="rId3" cstate="screen"/>
          <a:srcRect/>
          <a:stretch>
            <a:fillRect/>
          </a:stretch>
        </p:blipFill>
        <p:spPr bwMode="auto">
          <a:xfrm>
            <a:off x="3190656" y="4206180"/>
            <a:ext cx="712238" cy="713347"/>
          </a:xfrm>
          <a:prstGeom prst="rect">
            <a:avLst/>
          </a:prstGeom>
          <a:noFill/>
          <a:ln w="9525">
            <a:noFill/>
            <a:miter lim="800000"/>
            <a:headEnd/>
            <a:tailEnd/>
          </a:ln>
        </p:spPr>
      </p:pic>
      <p:pic>
        <p:nvPicPr>
          <p:cNvPr id="4" name="18 Imagen" descr="logo_inditex-e753d.png"/>
          <p:cNvPicPr>
            <a:picLocks noChangeAspect="1"/>
          </p:cNvPicPr>
          <p:nvPr/>
        </p:nvPicPr>
        <p:blipFill>
          <a:blip r:embed="rId4" cstate="screen"/>
          <a:srcRect/>
          <a:stretch>
            <a:fillRect/>
          </a:stretch>
        </p:blipFill>
        <p:spPr bwMode="auto">
          <a:xfrm>
            <a:off x="660005" y="1993164"/>
            <a:ext cx="1727201" cy="785818"/>
          </a:xfrm>
          <a:prstGeom prst="rect">
            <a:avLst/>
          </a:prstGeom>
          <a:noFill/>
          <a:ln w="9525">
            <a:noFill/>
            <a:miter lim="800000"/>
            <a:headEnd/>
            <a:tailEnd/>
          </a:ln>
        </p:spPr>
      </p:pic>
      <p:pic>
        <p:nvPicPr>
          <p:cNvPr id="10" name="25 Imagen" descr="santillana.jpg"/>
          <p:cNvPicPr>
            <a:picLocks noChangeAspect="1"/>
          </p:cNvPicPr>
          <p:nvPr/>
        </p:nvPicPr>
        <p:blipFill>
          <a:blip r:embed="rId5" cstate="screen"/>
          <a:srcRect/>
          <a:stretch>
            <a:fillRect/>
          </a:stretch>
        </p:blipFill>
        <p:spPr bwMode="auto">
          <a:xfrm>
            <a:off x="815924" y="4252591"/>
            <a:ext cx="1590675" cy="427038"/>
          </a:xfrm>
          <a:prstGeom prst="rect">
            <a:avLst/>
          </a:prstGeom>
          <a:noFill/>
          <a:ln w="9525">
            <a:noFill/>
            <a:miter lim="800000"/>
            <a:headEnd/>
            <a:tailEnd/>
          </a:ln>
        </p:spPr>
      </p:pic>
      <p:pic>
        <p:nvPicPr>
          <p:cNvPr id="13" name="12 Imagen" descr="logo-movistar.gif"/>
          <p:cNvPicPr>
            <a:picLocks noChangeAspect="1"/>
          </p:cNvPicPr>
          <p:nvPr/>
        </p:nvPicPr>
        <p:blipFill>
          <a:blip r:embed="rId6" cstate="screen"/>
          <a:srcRect/>
          <a:stretch>
            <a:fillRect/>
          </a:stretch>
        </p:blipFill>
        <p:spPr bwMode="auto">
          <a:xfrm>
            <a:off x="4652516" y="4152639"/>
            <a:ext cx="904891" cy="938216"/>
          </a:xfrm>
          <a:prstGeom prst="rect">
            <a:avLst/>
          </a:prstGeom>
          <a:noFill/>
          <a:ln w="9525">
            <a:noFill/>
            <a:miter lim="800000"/>
            <a:headEnd/>
            <a:tailEnd/>
          </a:ln>
        </p:spPr>
      </p:pic>
      <p:pic>
        <p:nvPicPr>
          <p:cNvPr id="21" name="22 Imagen" descr="44d1a86d_mapfre1.JPG"/>
          <p:cNvPicPr>
            <a:picLocks noChangeAspect="1"/>
          </p:cNvPicPr>
          <p:nvPr/>
        </p:nvPicPr>
        <p:blipFill>
          <a:blip r:embed="rId7" cstate="screen"/>
          <a:srcRect/>
          <a:stretch>
            <a:fillRect/>
          </a:stretch>
        </p:blipFill>
        <p:spPr bwMode="auto">
          <a:xfrm>
            <a:off x="5005591" y="2856503"/>
            <a:ext cx="1368425" cy="893763"/>
          </a:xfrm>
          <a:prstGeom prst="rect">
            <a:avLst/>
          </a:prstGeom>
          <a:noFill/>
          <a:ln w="9525">
            <a:noFill/>
            <a:miter lim="800000"/>
            <a:headEnd/>
            <a:tailEnd/>
          </a:ln>
        </p:spPr>
      </p:pic>
      <p:pic>
        <p:nvPicPr>
          <p:cNvPr id="25" name="23 Imagen" descr="indra.jpg"/>
          <p:cNvPicPr>
            <a:picLocks noChangeAspect="1"/>
          </p:cNvPicPr>
          <p:nvPr/>
        </p:nvPicPr>
        <p:blipFill>
          <a:blip r:embed="rId8" cstate="screen"/>
          <a:srcRect/>
          <a:stretch>
            <a:fillRect/>
          </a:stretch>
        </p:blipFill>
        <p:spPr bwMode="auto">
          <a:xfrm>
            <a:off x="957601" y="4961931"/>
            <a:ext cx="2124075" cy="938215"/>
          </a:xfrm>
          <a:prstGeom prst="rect">
            <a:avLst/>
          </a:prstGeom>
          <a:noFill/>
          <a:ln w="9525">
            <a:noFill/>
            <a:miter lim="800000"/>
            <a:headEnd/>
            <a:tailEnd/>
          </a:ln>
        </p:spPr>
      </p:pic>
      <p:pic>
        <p:nvPicPr>
          <p:cNvPr id="27" name="15 Imagen" descr="banco-santander1.jpg"/>
          <p:cNvPicPr>
            <a:picLocks noChangeAspect="1"/>
          </p:cNvPicPr>
          <p:nvPr/>
        </p:nvPicPr>
        <p:blipFill>
          <a:blip r:embed="rId9" cstate="screen"/>
          <a:srcRect/>
          <a:stretch>
            <a:fillRect/>
          </a:stretch>
        </p:blipFill>
        <p:spPr bwMode="auto">
          <a:xfrm>
            <a:off x="3070019" y="2175021"/>
            <a:ext cx="2000265" cy="520313"/>
          </a:xfrm>
          <a:prstGeom prst="rect">
            <a:avLst/>
          </a:prstGeom>
          <a:noFill/>
          <a:ln w="9525">
            <a:noFill/>
            <a:miter lim="800000"/>
            <a:headEnd/>
            <a:tailEnd/>
          </a:ln>
        </p:spPr>
      </p:pic>
      <p:sp>
        <p:nvSpPr>
          <p:cNvPr id="2" name="AutoShape 2" descr="Resultado de imagen para cepsa.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3" name="Imagen 42">
            <a:extLst>
              <a:ext uri="{FF2B5EF4-FFF2-40B4-BE49-F238E27FC236}">
                <a16:creationId xmlns:a16="http://schemas.microsoft.com/office/drawing/2014/main" id="{51F8BB37-DF6A-4123-A45A-86A56B240C01}"/>
              </a:ext>
            </a:extLst>
          </p:cNvPr>
          <p:cNvPicPr>
            <a:picLocks noChangeAspect="1"/>
          </p:cNvPicPr>
          <p:nvPr/>
        </p:nvPicPr>
        <p:blipFill rotWithShape="1">
          <a:blip r:embed="rId10"/>
          <a:srcRect l="23422" t="15546" r="69490" b="79399"/>
          <a:stretch/>
        </p:blipFill>
        <p:spPr>
          <a:xfrm>
            <a:off x="6531855" y="2186742"/>
            <a:ext cx="1528753" cy="583426"/>
          </a:xfrm>
          <a:prstGeom prst="rect">
            <a:avLst/>
          </a:prstGeom>
        </p:spPr>
      </p:pic>
      <p:pic>
        <p:nvPicPr>
          <p:cNvPr id="44" name="Imagen 43">
            <a:extLst>
              <a:ext uri="{FF2B5EF4-FFF2-40B4-BE49-F238E27FC236}">
                <a16:creationId xmlns:a16="http://schemas.microsoft.com/office/drawing/2014/main" id="{E5800963-DFE3-4691-8482-4A68CCAFD03C}"/>
              </a:ext>
            </a:extLst>
          </p:cNvPr>
          <p:cNvPicPr>
            <a:picLocks noChangeAspect="1"/>
          </p:cNvPicPr>
          <p:nvPr/>
        </p:nvPicPr>
        <p:blipFill>
          <a:blip r:embed="rId11"/>
          <a:stretch>
            <a:fillRect/>
          </a:stretch>
        </p:blipFill>
        <p:spPr>
          <a:xfrm>
            <a:off x="3703847" y="5429427"/>
            <a:ext cx="1214402" cy="527072"/>
          </a:xfrm>
          <a:prstGeom prst="rect">
            <a:avLst/>
          </a:prstGeom>
        </p:spPr>
      </p:pic>
      <p:sp>
        <p:nvSpPr>
          <p:cNvPr id="45" name="Rectángulo 44">
            <a:extLst>
              <a:ext uri="{FF2B5EF4-FFF2-40B4-BE49-F238E27FC236}">
                <a16:creationId xmlns:a16="http://schemas.microsoft.com/office/drawing/2014/main" id="{0E56273F-2B4F-43CB-B8AE-BA6E3B2721B5}"/>
              </a:ext>
            </a:extLst>
          </p:cNvPr>
          <p:cNvSpPr>
            <a:spLocks noChangeArrowheads="1"/>
          </p:cNvSpPr>
          <p:nvPr/>
        </p:nvSpPr>
        <p:spPr bwMode="auto">
          <a:xfrm>
            <a:off x="325975" y="948350"/>
            <a:ext cx="8320088" cy="9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400"/>
              </a:lnSpc>
              <a:spcBef>
                <a:spcPct val="0"/>
              </a:spcBef>
              <a:buFontTx/>
              <a:buNone/>
            </a:pPr>
            <a:r>
              <a:rPr lang="es-ES" b="1" u="none" dirty="0">
                <a:solidFill>
                  <a:srgbClr val="C00000"/>
                </a:solidFill>
                <a:latin typeface="+mn-lt"/>
              </a:rPr>
              <a:t>RELACIONES DE INVERSIÓN (2)</a:t>
            </a:r>
          </a:p>
          <a:p>
            <a:pPr eaLnBrk="1" hangingPunct="1">
              <a:lnSpc>
                <a:spcPts val="3400"/>
              </a:lnSpc>
              <a:spcBef>
                <a:spcPct val="0"/>
              </a:spcBef>
              <a:buFontTx/>
              <a:buNone/>
            </a:pPr>
            <a:r>
              <a:rPr lang="es-ES" sz="2400" b="1" u="none" dirty="0">
                <a:solidFill>
                  <a:srgbClr val="C00000"/>
                </a:solidFill>
                <a:latin typeface="+mn-lt"/>
              </a:rPr>
              <a:t>Principales empresas españolas con presencia en Uruguay</a:t>
            </a:r>
          </a:p>
        </p:txBody>
      </p:sp>
      <p:pic>
        <p:nvPicPr>
          <p:cNvPr id="19" name="Imagen 18">
            <a:extLst>
              <a:ext uri="{FF2B5EF4-FFF2-40B4-BE49-F238E27FC236}">
                <a16:creationId xmlns:a16="http://schemas.microsoft.com/office/drawing/2014/main" id="{105289B8-5BD5-4EA5-96A1-949EC781466E}"/>
              </a:ext>
            </a:extLst>
          </p:cNvPr>
          <p:cNvPicPr>
            <a:picLocks noChangeAspect="1"/>
          </p:cNvPicPr>
          <p:nvPr/>
        </p:nvPicPr>
        <p:blipFill>
          <a:blip r:embed="rId12"/>
          <a:stretch>
            <a:fillRect/>
          </a:stretch>
        </p:blipFill>
        <p:spPr>
          <a:xfrm>
            <a:off x="136314" y="216946"/>
            <a:ext cx="4023247" cy="580714"/>
          </a:xfrm>
          <a:prstGeom prst="rect">
            <a:avLst/>
          </a:prstGeom>
        </p:spPr>
      </p:pic>
      <p:pic>
        <p:nvPicPr>
          <p:cNvPr id="2050" name="Picture 2" descr="Prosegur Logo - PNG y Vector">
            <a:extLst>
              <a:ext uri="{FF2B5EF4-FFF2-40B4-BE49-F238E27FC236}">
                <a16:creationId xmlns:a16="http://schemas.microsoft.com/office/drawing/2014/main" id="{019DD7AD-2E4C-4125-B665-5D54C6196D7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60452" y="4327536"/>
            <a:ext cx="1867624" cy="7041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ISA Logo Vector (.EPS) Free Download">
            <a:extLst>
              <a:ext uri="{FF2B5EF4-FFF2-40B4-BE49-F238E27FC236}">
                <a16:creationId xmlns:a16="http://schemas.microsoft.com/office/drawing/2014/main" id="{10A44F31-4401-409B-A20D-9DA27CD04F4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19769" y="3143955"/>
            <a:ext cx="1317452" cy="52698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iscofan – Nagrifood">
            <a:extLst>
              <a:ext uri="{FF2B5EF4-FFF2-40B4-BE49-F238E27FC236}">
                <a16:creationId xmlns:a16="http://schemas.microsoft.com/office/drawing/2014/main" id="{5DD51DC7-E7AC-455C-B86A-6B09724A2BD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59315" y="2747536"/>
            <a:ext cx="1783741" cy="111169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descr="Logotipo, nombre de la empresa&#10;&#10;Descripción generada automáticamente">
            <a:extLst>
              <a:ext uri="{FF2B5EF4-FFF2-40B4-BE49-F238E27FC236}">
                <a16:creationId xmlns:a16="http://schemas.microsoft.com/office/drawing/2014/main" id="{E3D8AAAC-7500-6DF0-B4F9-51CCFD120973}"/>
              </a:ext>
            </a:extLst>
          </p:cNvPr>
          <p:cNvPicPr>
            <a:picLocks noChangeAspect="1"/>
          </p:cNvPicPr>
          <p:nvPr/>
        </p:nvPicPr>
        <p:blipFill>
          <a:blip r:embed="rId16"/>
          <a:stretch>
            <a:fillRect/>
          </a:stretch>
        </p:blipFill>
        <p:spPr>
          <a:xfrm>
            <a:off x="6735820" y="3067879"/>
            <a:ext cx="997296" cy="992470"/>
          </a:xfrm>
          <a:prstGeom prst="rect">
            <a:avLst/>
          </a:prstGeom>
        </p:spPr>
      </p:pic>
      <p:pic>
        <p:nvPicPr>
          <p:cNvPr id="6" name="Imagen 5" descr="Un dibujo de un perro&#10;&#10;Descripción generada automáticamente con confianza media">
            <a:extLst>
              <a:ext uri="{FF2B5EF4-FFF2-40B4-BE49-F238E27FC236}">
                <a16:creationId xmlns:a16="http://schemas.microsoft.com/office/drawing/2014/main" id="{ED08086A-1EF8-4F85-0D9C-CED9B7BDD069}"/>
              </a:ext>
            </a:extLst>
          </p:cNvPr>
          <p:cNvPicPr>
            <a:picLocks noChangeAspect="1"/>
          </p:cNvPicPr>
          <p:nvPr/>
        </p:nvPicPr>
        <p:blipFill>
          <a:blip r:embed="rId17"/>
          <a:stretch>
            <a:fillRect/>
          </a:stretch>
        </p:blipFill>
        <p:spPr>
          <a:xfrm>
            <a:off x="5822212" y="5429427"/>
            <a:ext cx="1474019" cy="366867"/>
          </a:xfrm>
          <a:prstGeom prst="rect">
            <a:avLst/>
          </a:prstGeom>
        </p:spPr>
      </p:pic>
    </p:spTree>
    <p:extLst>
      <p:ext uri="{BB962C8B-B14F-4D97-AF65-F5344CB8AC3E}">
        <p14:creationId xmlns:p14="http://schemas.microsoft.com/office/powerpoint/2010/main" val="158018288"/>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6DDCE0E-E6DC-8463-6D4E-F4C273FD9E3E}"/>
              </a:ext>
            </a:extLst>
          </p:cNvPr>
          <p:cNvPicPr>
            <a:picLocks noChangeAspect="1"/>
          </p:cNvPicPr>
          <p:nvPr/>
        </p:nvPicPr>
        <p:blipFill>
          <a:blip r:embed="rId3"/>
          <a:stretch>
            <a:fillRect/>
          </a:stretch>
        </p:blipFill>
        <p:spPr>
          <a:xfrm>
            <a:off x="136314" y="216946"/>
            <a:ext cx="4023247" cy="580714"/>
          </a:xfrm>
          <a:prstGeom prst="rect">
            <a:avLst/>
          </a:prstGeom>
        </p:spPr>
      </p:pic>
      <p:sp>
        <p:nvSpPr>
          <p:cNvPr id="5" name="10 Rectángulo">
            <a:extLst>
              <a:ext uri="{FF2B5EF4-FFF2-40B4-BE49-F238E27FC236}">
                <a16:creationId xmlns:a16="http://schemas.microsoft.com/office/drawing/2014/main" id="{8F158FC3-2221-8932-E8B1-85E950F2455A}"/>
              </a:ext>
            </a:extLst>
          </p:cNvPr>
          <p:cNvSpPr/>
          <p:nvPr/>
        </p:nvSpPr>
        <p:spPr>
          <a:xfrm>
            <a:off x="472141" y="981679"/>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Sectores de interés/oportunidades</a:t>
            </a:r>
          </a:p>
        </p:txBody>
      </p:sp>
      <p:sp>
        <p:nvSpPr>
          <p:cNvPr id="7" name="CuadroTexto 6">
            <a:extLst>
              <a:ext uri="{FF2B5EF4-FFF2-40B4-BE49-F238E27FC236}">
                <a16:creationId xmlns:a16="http://schemas.microsoft.com/office/drawing/2014/main" id="{96D055EF-4774-C431-C762-87DD5BF876FC}"/>
              </a:ext>
            </a:extLst>
          </p:cNvPr>
          <p:cNvSpPr txBox="1"/>
          <p:nvPr/>
        </p:nvSpPr>
        <p:spPr>
          <a:xfrm>
            <a:off x="1129003" y="2111299"/>
            <a:ext cx="7212563" cy="3498394"/>
          </a:xfrm>
          <a:prstGeom prst="rect">
            <a:avLst/>
          </a:prstGeom>
          <a:noFill/>
        </p:spPr>
        <p:txBody>
          <a:bodyPr wrap="square">
            <a:spAutoFit/>
          </a:bodyPr>
          <a:lstStyle/>
          <a:p>
            <a:pPr eaLnBrk="1" hangingPunct="1">
              <a:lnSpc>
                <a:spcPct val="100000"/>
              </a:lnSpc>
              <a:spcAft>
                <a:spcPts val="400"/>
              </a:spcAft>
              <a:buClr>
                <a:srgbClr val="C00000"/>
              </a:buClr>
              <a:buFont typeface="Wingdings" panose="05000000000000000000" pitchFamily="2" charset="2"/>
              <a:buChar char="v"/>
            </a:pPr>
            <a:r>
              <a:rPr lang="es-ES" sz="1800" u="none" dirty="0">
                <a:solidFill>
                  <a:schemeClr val="tx1">
                    <a:lumMod val="75000"/>
                    <a:lumOff val="25000"/>
                  </a:schemeClr>
                </a:solidFill>
              </a:rPr>
              <a:t> Equipamiento vinculado a la inversión en renovables, saneamiento, reciclaje de residuos sólidos, suministro de agua, movilidad eléctrica e hidrógeno verde</a:t>
            </a:r>
          </a:p>
          <a:p>
            <a:pPr eaLnBrk="1" hangingPunct="1">
              <a:lnSpc>
                <a:spcPct val="100000"/>
              </a:lnSpc>
              <a:spcAft>
                <a:spcPts val="400"/>
              </a:spcAft>
              <a:buClr>
                <a:srgbClr val="C00000"/>
              </a:buClr>
            </a:pPr>
            <a:endParaRPr lang="es-ES" sz="1800"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r>
              <a:rPr lang="es-ES" u="none" dirty="0">
                <a:solidFill>
                  <a:schemeClr val="tx1">
                    <a:lumMod val="75000"/>
                    <a:lumOff val="25000"/>
                  </a:schemeClr>
                </a:solidFill>
              </a:rPr>
              <a:t> </a:t>
            </a:r>
            <a:r>
              <a:rPr lang="es-ES" sz="1800" u="none" dirty="0">
                <a:solidFill>
                  <a:schemeClr val="tx1">
                    <a:lumMod val="75000"/>
                    <a:lumOff val="25000"/>
                  </a:schemeClr>
                </a:solidFill>
              </a:rPr>
              <a:t>Productos para el sector agroganadero: fertilizantes, alimentación animal, etc. </a:t>
            </a:r>
          </a:p>
          <a:p>
            <a:pPr eaLnBrk="1" hangingPunct="1">
              <a:lnSpc>
                <a:spcPct val="100000"/>
              </a:lnSpc>
              <a:spcAft>
                <a:spcPts val="400"/>
              </a:spcAft>
              <a:buClr>
                <a:srgbClr val="C00000"/>
              </a:buClr>
            </a:pPr>
            <a:endParaRPr lang="es-ES" sz="1800"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r>
              <a:rPr lang="es-ES" u="none" dirty="0">
                <a:solidFill>
                  <a:schemeClr val="tx1">
                    <a:lumMod val="75000"/>
                    <a:lumOff val="25000"/>
                  </a:schemeClr>
                </a:solidFill>
              </a:rPr>
              <a:t> </a:t>
            </a:r>
            <a:r>
              <a:rPr lang="es-ES" sz="1800" u="none" dirty="0">
                <a:solidFill>
                  <a:schemeClr val="tx1">
                    <a:lumMod val="75000"/>
                    <a:lumOff val="25000"/>
                  </a:schemeClr>
                </a:solidFill>
              </a:rPr>
              <a:t>Sector ferroviario </a:t>
            </a:r>
          </a:p>
          <a:p>
            <a:pPr eaLnBrk="1" hangingPunct="1">
              <a:lnSpc>
                <a:spcPct val="100000"/>
              </a:lnSpc>
              <a:spcAft>
                <a:spcPts val="400"/>
              </a:spcAft>
              <a:buClr>
                <a:srgbClr val="C00000"/>
              </a:buClr>
            </a:pPr>
            <a:endParaRPr lang="es-ES" sz="1800" u="none" dirty="0">
              <a:solidFill>
                <a:schemeClr val="tx1">
                  <a:lumMod val="75000"/>
                  <a:lumOff val="25000"/>
                </a:schemeClr>
              </a:solidFill>
            </a:endParaRPr>
          </a:p>
          <a:p>
            <a:pPr eaLnBrk="1" hangingPunct="1">
              <a:lnSpc>
                <a:spcPct val="100000"/>
              </a:lnSpc>
              <a:spcAft>
                <a:spcPts val="400"/>
              </a:spcAft>
              <a:buClr>
                <a:srgbClr val="C00000"/>
              </a:buClr>
              <a:buFont typeface="Wingdings" panose="05000000000000000000" pitchFamily="2" charset="2"/>
              <a:buChar char="v"/>
            </a:pPr>
            <a:r>
              <a:rPr lang="es-ES" u="none" dirty="0">
                <a:solidFill>
                  <a:schemeClr val="tx1">
                    <a:lumMod val="75000"/>
                    <a:lumOff val="25000"/>
                  </a:schemeClr>
                </a:solidFill>
              </a:rPr>
              <a:t> </a:t>
            </a:r>
            <a:r>
              <a:rPr lang="es-ES" sz="1800" u="none" dirty="0">
                <a:solidFill>
                  <a:schemeClr val="tx1">
                    <a:lumMod val="75000"/>
                    <a:lumOff val="25000"/>
                  </a:schemeClr>
                </a:solidFill>
              </a:rPr>
              <a:t>Otros: sector sanitario y farmacéutico.</a:t>
            </a:r>
          </a:p>
          <a:p>
            <a:pPr eaLnBrk="1" hangingPunct="1">
              <a:lnSpc>
                <a:spcPct val="100000"/>
              </a:lnSpc>
              <a:spcAft>
                <a:spcPts val="400"/>
              </a:spcAft>
              <a:buClr>
                <a:srgbClr val="C00000"/>
              </a:buClr>
              <a:buFont typeface="Wingdings" panose="05000000000000000000" pitchFamily="2" charset="2"/>
              <a:buChar char="v"/>
            </a:pPr>
            <a:endParaRPr lang="es-ES" sz="1800" u="none" dirty="0">
              <a:solidFill>
                <a:schemeClr val="tx1">
                  <a:lumMod val="75000"/>
                  <a:lumOff val="25000"/>
                </a:schemeClr>
              </a:solidFill>
            </a:endParaRPr>
          </a:p>
        </p:txBody>
      </p:sp>
    </p:spTree>
    <p:extLst>
      <p:ext uri="{BB962C8B-B14F-4D97-AF65-F5344CB8AC3E}">
        <p14:creationId xmlns:p14="http://schemas.microsoft.com/office/powerpoint/2010/main" val="3145967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834FC00-1A95-CABF-26E8-DADE53025DA9}"/>
              </a:ext>
            </a:extLst>
          </p:cNvPr>
          <p:cNvPicPr>
            <a:picLocks noChangeAspect="1"/>
          </p:cNvPicPr>
          <p:nvPr/>
        </p:nvPicPr>
        <p:blipFill>
          <a:blip r:embed="rId2"/>
          <a:stretch>
            <a:fillRect/>
          </a:stretch>
        </p:blipFill>
        <p:spPr>
          <a:xfrm>
            <a:off x="136314" y="216946"/>
            <a:ext cx="4023247" cy="580714"/>
          </a:xfrm>
          <a:prstGeom prst="rect">
            <a:avLst/>
          </a:prstGeom>
        </p:spPr>
      </p:pic>
      <p:sp>
        <p:nvSpPr>
          <p:cNvPr id="3" name="10 Rectángulo">
            <a:extLst>
              <a:ext uri="{FF2B5EF4-FFF2-40B4-BE49-F238E27FC236}">
                <a16:creationId xmlns:a16="http://schemas.microsoft.com/office/drawing/2014/main" id="{72F67807-4934-1E15-6486-F9D9F1985E17}"/>
              </a:ext>
            </a:extLst>
          </p:cNvPr>
          <p:cNvSpPr/>
          <p:nvPr/>
        </p:nvSpPr>
        <p:spPr>
          <a:xfrm>
            <a:off x="546785" y="847224"/>
            <a:ext cx="8401271"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AGROALIMENTARIO y BIENES DE CONSUMO (1)</a:t>
            </a:r>
          </a:p>
        </p:txBody>
      </p:sp>
      <p:sp>
        <p:nvSpPr>
          <p:cNvPr id="6" name="CuadroTexto 5">
            <a:extLst>
              <a:ext uri="{FF2B5EF4-FFF2-40B4-BE49-F238E27FC236}">
                <a16:creationId xmlns:a16="http://schemas.microsoft.com/office/drawing/2014/main" id="{E7E59042-BBF8-3AC9-033D-0C6E31D6B1D1}"/>
              </a:ext>
            </a:extLst>
          </p:cNvPr>
          <p:cNvSpPr txBox="1"/>
          <p:nvPr/>
        </p:nvSpPr>
        <p:spPr>
          <a:xfrm>
            <a:off x="546786" y="1965671"/>
            <a:ext cx="7834176" cy="3385542"/>
          </a:xfrm>
          <a:prstGeom prst="rect">
            <a:avLst/>
          </a:prstGeom>
          <a:noFill/>
        </p:spPr>
        <p:txBody>
          <a:bodyPr wrap="square">
            <a:spAutoFit/>
          </a:bodyPr>
          <a:lstStyle/>
          <a:p>
            <a:pPr marL="285750" indent="-285750" algn="just">
              <a:buFont typeface="Wingdings" panose="05000000000000000000" pitchFamily="2" charset="2"/>
              <a:buChar char="Ø"/>
            </a:pPr>
            <a:r>
              <a:rPr lang="es-ES" u="none" kern="100" dirty="0">
                <a:effectLst/>
                <a:latin typeface="Calibri" panose="020F0502020204030204" pitchFamily="34" charset="0"/>
                <a:ea typeface="Calibri" panose="020F0502020204030204" pitchFamily="34" charset="0"/>
                <a:cs typeface="Times New Roman" panose="02020603050405020304" pitchFamily="18" charset="0"/>
              </a:rPr>
              <a:t>Mercado potencial reducido (3,3 millones de habitantes)</a:t>
            </a:r>
          </a:p>
          <a:p>
            <a:pPr marL="285750" indent="-285750" algn="just">
              <a:buFont typeface="Wingdings" panose="05000000000000000000" pitchFamily="2" charset="2"/>
              <a:buChar char="Ø"/>
            </a:pPr>
            <a:r>
              <a:rPr lang="es-ES" u="none" kern="100" dirty="0">
                <a:ea typeface="Calibri" panose="020F0502020204030204" pitchFamily="34" charset="0"/>
                <a:cs typeface="Times New Roman" panose="02020603050405020304" pitchFamily="18" charset="0"/>
              </a:rPr>
              <a:t>Bloque comercial </a:t>
            </a:r>
            <a:r>
              <a:rPr lang="es-ES" u="none" kern="100" dirty="0">
                <a:effectLst/>
                <a:latin typeface="Calibri" panose="020F0502020204030204" pitchFamily="34" charset="0"/>
                <a:ea typeface="Calibri" panose="020F0502020204030204" pitchFamily="34" charset="0"/>
                <a:cs typeface="Times New Roman" panose="02020603050405020304" pitchFamily="18" charset="0"/>
              </a:rPr>
              <a:t>MERCOSUR </a:t>
            </a:r>
            <a:r>
              <a:rPr lang="es-ES" u="none"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Proteccionismo elevado: AEC y tasa consular (5%); certificado de comercialización (LATU: 0,5%); adelanto % IVA o IRAE en el momento de despacho aduanero.</a:t>
            </a:r>
          </a:p>
          <a:p>
            <a:pPr marL="285750" indent="-285750" algn="just">
              <a:buFont typeface="Wingdings" panose="05000000000000000000" pitchFamily="2" charset="2"/>
              <a:buChar char="Ø"/>
            </a:pPr>
            <a:r>
              <a:rPr lang="es-ES" u="none" kern="100" dirty="0">
                <a:ea typeface="Calibri" panose="020F0502020204030204" pitchFamily="34" charset="0"/>
                <a:cs typeface="Times New Roman" panose="02020603050405020304" pitchFamily="18" charset="0"/>
                <a:sym typeface="Wingdings" panose="05000000000000000000" pitchFamily="2" charset="2"/>
              </a:rPr>
              <a:t>Centros de consumo: Montevideo (1,3 millones) y Maldonado (Punta del Este – estacional diciembre/febrero).</a:t>
            </a:r>
          </a:p>
          <a:p>
            <a:pPr marL="285750" indent="-285750" algn="just">
              <a:buFont typeface="Wingdings" panose="05000000000000000000" pitchFamily="2" charset="2"/>
              <a:buChar char="Ø"/>
            </a:pPr>
            <a:r>
              <a:rPr lang="es-ES" u="none" kern="100" dirty="0">
                <a:effectLst/>
                <a:ea typeface="Calibri" panose="020F0502020204030204" pitchFamily="34" charset="0"/>
                <a:cs typeface="Calibri" panose="020F0502020204030204" pitchFamily="34" charset="0"/>
              </a:rPr>
              <a:t>Canales de distribución cortos y pocos importadores relevantes. </a:t>
            </a:r>
            <a:r>
              <a:rPr lang="es-ES" u="none" kern="100" dirty="0">
                <a:ea typeface="Calibri" panose="020F0502020204030204" pitchFamily="34" charset="0"/>
                <a:cs typeface="Calibri" panose="020F0502020204030204" pitchFamily="34" charset="0"/>
              </a:rPr>
              <a:t>Importaciones directas de las 3 grandes cadenas de supermercados: Tienda Inglesa, Grupo Disco y Ta-Ta. </a:t>
            </a:r>
          </a:p>
          <a:p>
            <a:pPr marL="285750" indent="-285750" algn="just">
              <a:buFont typeface="Wingdings" panose="05000000000000000000" pitchFamily="2" charset="2"/>
              <a:buChar char="Ø"/>
            </a:pPr>
            <a:r>
              <a:rPr lang="es-ES" u="none" kern="100" dirty="0">
                <a:effectLst/>
                <a:ea typeface="Calibri" panose="020F0502020204030204" pitchFamily="34" charset="0"/>
                <a:cs typeface="Calibri" panose="020F0502020204030204" pitchFamily="34" charset="0"/>
              </a:rPr>
              <a:t>Mercado conservado</a:t>
            </a:r>
            <a:r>
              <a:rPr lang="es-ES" u="none" kern="100" dirty="0">
                <a:ea typeface="Calibri" panose="020F0502020204030204" pitchFamily="34" charset="0"/>
                <a:cs typeface="Calibri" panose="020F0502020204030204" pitchFamily="34" charset="0"/>
              </a:rPr>
              <a:t>r. Relaciones comerciales a largo plazo. </a:t>
            </a:r>
          </a:p>
          <a:p>
            <a:pPr marL="285750" indent="-285750" algn="just">
              <a:buFont typeface="Wingdings" panose="05000000000000000000" pitchFamily="2" charset="2"/>
              <a:buChar char="Ø"/>
            </a:pPr>
            <a:r>
              <a:rPr lang="es-ES" u="none" kern="100" dirty="0">
                <a:effectLst/>
                <a:ea typeface="Calibri" panose="020F0502020204030204" pitchFamily="34" charset="0"/>
                <a:cs typeface="Calibri" panose="020F0502020204030204" pitchFamily="34" charset="0"/>
              </a:rPr>
              <a:t>Factor decisorio de compra: precio. </a:t>
            </a:r>
          </a:p>
          <a:p>
            <a:pPr marL="742950" lvl="1" indent="-285750" algn="just">
              <a:buFont typeface="Wingdings" panose="05000000000000000000" pitchFamily="2" charset="2"/>
              <a:buChar char="Ø"/>
            </a:pPr>
            <a:endParaRPr lang="es-ES" sz="1600" u="none" dirty="0"/>
          </a:p>
        </p:txBody>
      </p:sp>
      <p:sp>
        <p:nvSpPr>
          <p:cNvPr id="7" name="10 Rectángulo">
            <a:extLst>
              <a:ext uri="{FF2B5EF4-FFF2-40B4-BE49-F238E27FC236}">
                <a16:creationId xmlns:a16="http://schemas.microsoft.com/office/drawing/2014/main" id="{B784064A-27E2-3A01-A448-AFF93FF64F74}"/>
              </a:ext>
            </a:extLst>
          </p:cNvPr>
          <p:cNvSpPr/>
          <p:nvPr/>
        </p:nvSpPr>
        <p:spPr>
          <a:xfrm>
            <a:off x="546786" y="1610189"/>
            <a:ext cx="8046708" cy="355482"/>
          </a:xfrm>
          <a:prstGeom prst="rect">
            <a:avLst/>
          </a:prstGeom>
        </p:spPr>
        <p:txBody>
          <a:bodyPr wrap="square">
            <a:spAutoFit/>
          </a:bodyPr>
          <a:lstStyle/>
          <a:p>
            <a:pPr>
              <a:lnSpc>
                <a:spcPct val="95000"/>
              </a:lnSpc>
              <a:spcBef>
                <a:spcPct val="35000"/>
              </a:spcBef>
              <a:buClr>
                <a:srgbClr val="A50021"/>
              </a:buClr>
              <a:defRPr/>
            </a:pPr>
            <a:r>
              <a:rPr lang="es-ES" b="1" u="none" cap="all" dirty="0">
                <a:solidFill>
                  <a:srgbClr val="C00000"/>
                </a:solidFill>
                <a:latin typeface="+mn-lt"/>
              </a:rPr>
              <a:t>Características generales</a:t>
            </a:r>
          </a:p>
        </p:txBody>
      </p:sp>
    </p:spTree>
    <p:extLst>
      <p:ext uri="{BB962C8B-B14F-4D97-AF65-F5344CB8AC3E}">
        <p14:creationId xmlns:p14="http://schemas.microsoft.com/office/powerpoint/2010/main" val="132869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0 Rectángulo">
            <a:extLst>
              <a:ext uri="{FF2B5EF4-FFF2-40B4-BE49-F238E27FC236}">
                <a16:creationId xmlns:a16="http://schemas.microsoft.com/office/drawing/2014/main" id="{9A8379CF-91B9-C57B-8AFB-4514B5B8A08A}"/>
              </a:ext>
            </a:extLst>
          </p:cNvPr>
          <p:cNvSpPr/>
          <p:nvPr/>
        </p:nvSpPr>
        <p:spPr>
          <a:xfrm>
            <a:off x="546785" y="856554"/>
            <a:ext cx="8429263"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AGROALIMENTARIO y BIENES DE CONSUMO (2)</a:t>
            </a:r>
          </a:p>
        </p:txBody>
      </p:sp>
      <p:sp>
        <p:nvSpPr>
          <p:cNvPr id="3" name="CuadroTexto 2">
            <a:extLst>
              <a:ext uri="{FF2B5EF4-FFF2-40B4-BE49-F238E27FC236}">
                <a16:creationId xmlns:a16="http://schemas.microsoft.com/office/drawing/2014/main" id="{6BF6568C-C45C-3228-5105-1322367C81CB}"/>
              </a:ext>
            </a:extLst>
          </p:cNvPr>
          <p:cNvSpPr txBox="1"/>
          <p:nvPr/>
        </p:nvSpPr>
        <p:spPr>
          <a:xfrm>
            <a:off x="653052" y="1545793"/>
            <a:ext cx="7834176" cy="3785652"/>
          </a:xfrm>
          <a:prstGeom prst="rect">
            <a:avLst/>
          </a:prstGeom>
          <a:noFill/>
        </p:spPr>
        <p:txBody>
          <a:bodyPr wrap="square">
            <a:spAutoFit/>
          </a:bodyPr>
          <a:lstStyle/>
          <a:p>
            <a:pPr marL="342900" indent="-342900" algn="just">
              <a:spcAft>
                <a:spcPts val="600"/>
              </a:spcAft>
              <a:buFont typeface="Arial" panose="020B0604020202020204" pitchFamily="34" charset="0"/>
              <a:buChar char="•"/>
            </a:pPr>
            <a:r>
              <a:rPr lang="es-ES" sz="2000" b="1" u="none" dirty="0"/>
              <a:t>Exportación española a Uruguay</a:t>
            </a:r>
            <a:endParaRPr lang="es-ES" sz="2000" u="none" dirty="0"/>
          </a:p>
          <a:p>
            <a:pPr marL="285750" indent="-285750" algn="just">
              <a:spcAft>
                <a:spcPts val="600"/>
              </a:spcAft>
              <a:buFont typeface="Wingdings" panose="05000000000000000000" pitchFamily="2" charset="2"/>
              <a:buChar char="Ø"/>
            </a:pPr>
            <a:r>
              <a:rPr lang="es-ES" sz="2000" u="none" dirty="0"/>
              <a:t>Bienes de consumo: 2º Ranking (2022) con 57,5 M€ (19% del total)</a:t>
            </a:r>
          </a:p>
          <a:p>
            <a:pPr marL="285750" indent="-285750" algn="just">
              <a:spcAft>
                <a:spcPts val="600"/>
              </a:spcAft>
              <a:buFont typeface="Wingdings" panose="05000000000000000000" pitchFamily="2" charset="2"/>
              <a:buChar char="Ø"/>
            </a:pPr>
            <a:r>
              <a:rPr lang="es-ES" sz="2000" u="none" dirty="0"/>
              <a:t>Alimentario: 3º Ranking (</a:t>
            </a:r>
            <a:r>
              <a:rPr lang="es-ES" sz="2000" b="1" u="none" dirty="0"/>
              <a:t>2022</a:t>
            </a:r>
            <a:r>
              <a:rPr lang="es-ES" sz="2000" u="none" dirty="0"/>
              <a:t>) con 25,6 M€ (8,5% del total) y 35,9 M€ (11,9% del total) si incluimos bebidas. </a:t>
            </a:r>
          </a:p>
          <a:p>
            <a:pPr marL="342900" indent="-342900" algn="just">
              <a:spcAft>
                <a:spcPts val="600"/>
              </a:spcAft>
              <a:buFont typeface="Wingdings" panose="05000000000000000000" pitchFamily="2" charset="2"/>
              <a:buChar char="Ø"/>
            </a:pPr>
            <a:r>
              <a:rPr lang="es-ES" sz="2000" u="none" dirty="0"/>
              <a:t>Principales productos: </a:t>
            </a:r>
          </a:p>
          <a:p>
            <a:pPr marL="800100" lvl="1" indent="-342900" algn="just">
              <a:buFont typeface="Wingdings" panose="05000000000000000000" pitchFamily="2" charset="2"/>
              <a:buChar char="Ø"/>
            </a:pPr>
            <a:r>
              <a:rPr lang="es-ES" sz="2000" u="none" dirty="0"/>
              <a:t>Perfumería: 15,1 M€ </a:t>
            </a:r>
          </a:p>
          <a:p>
            <a:pPr marL="800100" lvl="1" indent="-342900" algn="just">
              <a:buFont typeface="Wingdings" panose="05000000000000000000" pitchFamily="2" charset="2"/>
              <a:buChar char="Ø"/>
            </a:pPr>
            <a:r>
              <a:rPr lang="es-ES" sz="2000" u="none" dirty="0"/>
              <a:t>Automóviles: 10,2 M€ </a:t>
            </a:r>
          </a:p>
          <a:p>
            <a:pPr marL="800100" lvl="1" indent="-342900" algn="just">
              <a:buFont typeface="Wingdings" panose="05000000000000000000" pitchFamily="2" charset="2"/>
              <a:buChar char="Ø"/>
            </a:pPr>
            <a:r>
              <a:rPr lang="es-ES" sz="2000" u="none" dirty="0"/>
              <a:t>Medicamentos: 6,5 M€ </a:t>
            </a:r>
          </a:p>
          <a:p>
            <a:pPr marL="800100" lvl="1" indent="-342900" algn="just">
              <a:buFont typeface="Wingdings" panose="05000000000000000000" pitchFamily="2" charset="2"/>
              <a:buChar char="Ø"/>
            </a:pPr>
            <a:r>
              <a:rPr lang="es-ES" sz="2000" u="none" dirty="0"/>
              <a:t>Libros: 4,9 M€ </a:t>
            </a:r>
          </a:p>
          <a:p>
            <a:pPr marL="800100" lvl="1" indent="-342900" algn="just">
              <a:buFont typeface="Wingdings" panose="05000000000000000000" pitchFamily="2" charset="2"/>
              <a:buChar char="Ø"/>
            </a:pPr>
            <a:r>
              <a:rPr lang="es-ES" sz="2000" u="none" dirty="0"/>
              <a:t>Vino: 4,1 M€ (segmento medio y medio-bajo)</a:t>
            </a:r>
          </a:p>
          <a:p>
            <a:pPr marL="800100" lvl="1" indent="-342900" algn="just">
              <a:buFont typeface="Wingdings" panose="05000000000000000000" pitchFamily="2" charset="2"/>
              <a:buChar char="Ø"/>
            </a:pPr>
            <a:r>
              <a:rPr lang="es-ES" sz="2000" u="none" dirty="0"/>
              <a:t>Tocino y grasa de cerdo: 3,3 M€ </a:t>
            </a:r>
          </a:p>
        </p:txBody>
      </p:sp>
    </p:spTree>
    <p:extLst>
      <p:ext uri="{BB962C8B-B14F-4D97-AF65-F5344CB8AC3E}">
        <p14:creationId xmlns:p14="http://schemas.microsoft.com/office/powerpoint/2010/main" val="174969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BD6DBDE-0492-91BC-0BCF-403887323E42}"/>
              </a:ext>
            </a:extLst>
          </p:cNvPr>
          <p:cNvPicPr>
            <a:picLocks noChangeAspect="1"/>
          </p:cNvPicPr>
          <p:nvPr/>
        </p:nvPicPr>
        <p:blipFill>
          <a:blip r:embed="rId3"/>
          <a:stretch>
            <a:fillRect/>
          </a:stretch>
        </p:blipFill>
        <p:spPr>
          <a:xfrm>
            <a:off x="136314" y="216946"/>
            <a:ext cx="4023247" cy="580714"/>
          </a:xfrm>
          <a:prstGeom prst="rect">
            <a:avLst/>
          </a:prstGeom>
        </p:spPr>
      </p:pic>
      <p:sp>
        <p:nvSpPr>
          <p:cNvPr id="4" name="10 Rectángulo">
            <a:extLst>
              <a:ext uri="{FF2B5EF4-FFF2-40B4-BE49-F238E27FC236}">
                <a16:creationId xmlns:a16="http://schemas.microsoft.com/office/drawing/2014/main" id="{02B3AFF4-CDDC-499F-CFE0-22FF09FD0058}"/>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METALMECÁNICO (1)</a:t>
            </a:r>
          </a:p>
        </p:txBody>
      </p:sp>
      <p:sp>
        <p:nvSpPr>
          <p:cNvPr id="5" name="CuadroTexto 4">
            <a:extLst>
              <a:ext uri="{FF2B5EF4-FFF2-40B4-BE49-F238E27FC236}">
                <a16:creationId xmlns:a16="http://schemas.microsoft.com/office/drawing/2014/main" id="{D49FCC5E-7A0D-F2BF-A34F-C36E92E42D78}"/>
              </a:ext>
            </a:extLst>
          </p:cNvPr>
          <p:cNvSpPr txBox="1"/>
          <p:nvPr/>
        </p:nvSpPr>
        <p:spPr>
          <a:xfrm>
            <a:off x="546786" y="1461818"/>
            <a:ext cx="7834176" cy="5278368"/>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es-ES" sz="2000" b="1" u="none" dirty="0"/>
              <a:t>Demanda ligada a la ejecución de proyectos</a:t>
            </a:r>
          </a:p>
          <a:p>
            <a:pPr marL="800100" lvl="1" indent="-342900" algn="just">
              <a:spcAft>
                <a:spcPts val="600"/>
              </a:spcAft>
              <a:buFont typeface="Wingdings" panose="05000000000000000000" pitchFamily="2" charset="2"/>
              <a:buChar char="Ø"/>
            </a:pPr>
            <a:r>
              <a:rPr lang="es-ES" sz="1600" b="1" u="none" dirty="0"/>
              <a:t>Infraestructura civil</a:t>
            </a:r>
            <a:r>
              <a:rPr lang="es-ES" sz="1600" u="none" dirty="0"/>
              <a:t>: la anterior Admón. (FA) licitó grandes proyectos (PPP) actualmente en su fase final de ejecución. </a:t>
            </a:r>
          </a:p>
          <a:p>
            <a:pPr marL="1257300" lvl="2" indent="-342900" algn="just">
              <a:buFont typeface="Wingdings" panose="05000000000000000000" pitchFamily="2" charset="2"/>
              <a:buChar char="Ø"/>
            </a:pPr>
            <a:r>
              <a:rPr lang="es-ES" sz="1600" u="none" dirty="0"/>
              <a:t>Ferrocarril Central (1.800 MUS$). Participación española (Sacyr) y conclusión (prevista) a finales de 2023. </a:t>
            </a:r>
          </a:p>
          <a:p>
            <a:pPr marL="1257300" lvl="2" indent="-342900" algn="just">
              <a:buFont typeface="Wingdings" panose="05000000000000000000" pitchFamily="2" charset="2"/>
              <a:buChar char="Ø"/>
            </a:pPr>
            <a:r>
              <a:rPr lang="es-ES" sz="1600" u="none" dirty="0"/>
              <a:t>Proyectos viales. Participación española (Sacyr, </a:t>
            </a:r>
            <a:r>
              <a:rPr lang="es-ES" sz="1600" u="none" dirty="0" err="1"/>
              <a:t>Aldesa</a:t>
            </a:r>
            <a:r>
              <a:rPr lang="es-ES" sz="1600" u="none" dirty="0"/>
              <a:t>, </a:t>
            </a:r>
            <a:r>
              <a:rPr lang="es-ES" sz="1600" u="none" dirty="0" err="1"/>
              <a:t>Copasa</a:t>
            </a:r>
            <a:r>
              <a:rPr lang="es-ES" sz="1600" u="none" dirty="0"/>
              <a:t>/Espina y Rover </a:t>
            </a:r>
            <a:r>
              <a:rPr lang="es-ES" sz="1600" u="none" dirty="0" err="1"/>
              <a:t>Alcisa</a:t>
            </a:r>
            <a:r>
              <a:rPr lang="es-ES" sz="1600" u="none" dirty="0"/>
              <a:t>).</a:t>
            </a:r>
          </a:p>
          <a:p>
            <a:pPr marL="1257300" lvl="2" indent="-342900" algn="just">
              <a:spcAft>
                <a:spcPts val="600"/>
              </a:spcAft>
              <a:buFont typeface="Wingdings" panose="05000000000000000000" pitchFamily="2" charset="2"/>
              <a:buChar char="Ø"/>
            </a:pPr>
            <a:r>
              <a:rPr lang="es-ES" sz="1600" u="none" dirty="0"/>
              <a:t>Penitenciaría Punta Rieles (</a:t>
            </a:r>
            <a:r>
              <a:rPr lang="es-ES" sz="1600" u="none" dirty="0" err="1"/>
              <a:t>Teyma</a:t>
            </a:r>
            <a:r>
              <a:rPr lang="es-ES" sz="1600" u="none" dirty="0"/>
              <a:t>-Abengoa) o Infraestructura educativa (BTD Proyectos).</a:t>
            </a:r>
          </a:p>
          <a:p>
            <a:pPr marL="800100" lvl="1" indent="-342900" algn="just">
              <a:buFont typeface="Wingdings" panose="05000000000000000000" pitchFamily="2" charset="2"/>
              <a:buChar char="Ø"/>
            </a:pPr>
            <a:r>
              <a:rPr lang="es-ES" sz="1600" b="1" u="none" dirty="0"/>
              <a:t>Industriales</a:t>
            </a:r>
            <a:r>
              <a:rPr lang="es-ES" sz="1600" u="none" dirty="0"/>
              <a:t>: planta UPM2 (&gt;1.000 MUS$) ya finalizada.</a:t>
            </a:r>
          </a:p>
          <a:p>
            <a:pPr marL="800100" lvl="1" indent="-342900" algn="just">
              <a:spcAft>
                <a:spcPts val="600"/>
              </a:spcAft>
              <a:buFont typeface="Wingdings" panose="05000000000000000000" pitchFamily="2" charset="2"/>
              <a:buChar char="Ø"/>
            </a:pPr>
            <a:r>
              <a:rPr lang="es-ES" sz="1600" b="1" u="none" dirty="0"/>
              <a:t>Residenciales</a:t>
            </a:r>
            <a:r>
              <a:rPr lang="es-ES" sz="1600" u="none" dirty="0"/>
              <a:t>: incentivos fiscales (Decretos 138/2020 y 248/2023) a proyectos inmobiliarios de “Gran Dimensión Económica” (&gt;5,7 MUS$).</a:t>
            </a:r>
          </a:p>
          <a:p>
            <a:pPr marL="285750" indent="-285750" algn="just">
              <a:spcAft>
                <a:spcPts val="600"/>
              </a:spcAft>
              <a:buFont typeface="Arial" panose="020B0604020202020204" pitchFamily="34" charset="0"/>
              <a:buChar char="•"/>
            </a:pPr>
            <a:r>
              <a:rPr lang="es-ES" sz="2000" b="1" u="none" dirty="0"/>
              <a:t>Situación actual: escasez de proyectos relevantes nuevos</a:t>
            </a:r>
          </a:p>
          <a:p>
            <a:pPr marL="742950" lvl="1" indent="-285750" algn="just">
              <a:buFont typeface="Wingdings" panose="05000000000000000000" pitchFamily="2" charset="2"/>
              <a:buChar char="Ø"/>
            </a:pPr>
            <a:r>
              <a:rPr lang="es-ES" sz="1600" u="none" dirty="0"/>
              <a:t>Gobierno de Lacalle Pou (2020 – 2025). Austeridad fiscal. Preferencia por contratos CREMA(F) e Iniciativas Privadas (IP) que favorecen a las constructoras locales.</a:t>
            </a:r>
          </a:p>
          <a:p>
            <a:pPr marL="742950" lvl="1" indent="-285750" algn="just">
              <a:buFont typeface="Wingdings" panose="05000000000000000000" pitchFamily="2" charset="2"/>
              <a:buChar char="Ø"/>
            </a:pPr>
            <a:r>
              <a:rPr lang="es-ES" sz="1600" u="none" dirty="0"/>
              <a:t>Proyectos: Neptuno/</a:t>
            </a:r>
            <a:r>
              <a:rPr lang="es-ES" sz="1600" u="none" dirty="0" err="1"/>
              <a:t>Arazatí</a:t>
            </a:r>
            <a:r>
              <a:rPr lang="es-ES" sz="1600" u="none" dirty="0"/>
              <a:t> y tren ligero Montevideo-Canelones (</a:t>
            </a:r>
            <a:r>
              <a:rPr lang="es-ES" sz="1600" u="none" dirty="0" err="1"/>
              <a:t>IPs</a:t>
            </a:r>
            <a:r>
              <a:rPr lang="es-ES" sz="1600" u="none" dirty="0"/>
              <a:t>); Obras del Plan de Saneamiento y 23km de autopista Carrasco – Pando (licitaciones). Proyectos de hidrógeno en fase de </a:t>
            </a:r>
            <a:r>
              <a:rPr lang="es-ES" sz="1600" i="1" u="none" dirty="0" err="1"/>
              <a:t>permitting</a:t>
            </a:r>
            <a:r>
              <a:rPr lang="es-ES" sz="1600" u="none" dirty="0"/>
              <a:t>. </a:t>
            </a:r>
          </a:p>
          <a:p>
            <a:pPr marL="742950" lvl="1" indent="-285750" algn="just">
              <a:buFont typeface="Wingdings" panose="05000000000000000000" pitchFamily="2" charset="2"/>
              <a:buChar char="Ø"/>
            </a:pPr>
            <a:endParaRPr lang="es-ES" sz="1600" u="none" dirty="0"/>
          </a:p>
        </p:txBody>
      </p:sp>
    </p:spTree>
    <p:extLst>
      <p:ext uri="{BB962C8B-B14F-4D97-AF65-F5344CB8AC3E}">
        <p14:creationId xmlns:p14="http://schemas.microsoft.com/office/powerpoint/2010/main" val="755661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BD6DBDE-0492-91BC-0BCF-403887323E42}"/>
              </a:ext>
            </a:extLst>
          </p:cNvPr>
          <p:cNvPicPr>
            <a:picLocks noChangeAspect="1"/>
          </p:cNvPicPr>
          <p:nvPr/>
        </p:nvPicPr>
        <p:blipFill>
          <a:blip r:embed="rId3"/>
          <a:stretch>
            <a:fillRect/>
          </a:stretch>
        </p:blipFill>
        <p:spPr>
          <a:xfrm>
            <a:off x="136314" y="216946"/>
            <a:ext cx="4023247" cy="580714"/>
          </a:xfrm>
          <a:prstGeom prst="rect">
            <a:avLst/>
          </a:prstGeom>
        </p:spPr>
      </p:pic>
      <p:sp>
        <p:nvSpPr>
          <p:cNvPr id="4" name="10 Rectángulo">
            <a:extLst>
              <a:ext uri="{FF2B5EF4-FFF2-40B4-BE49-F238E27FC236}">
                <a16:creationId xmlns:a16="http://schemas.microsoft.com/office/drawing/2014/main" id="{02B3AFF4-CDDC-499F-CFE0-22FF09FD0058}"/>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METALMECÁNICO (2)</a:t>
            </a:r>
          </a:p>
        </p:txBody>
      </p:sp>
      <p:sp>
        <p:nvSpPr>
          <p:cNvPr id="3" name="CuadroTexto 2">
            <a:extLst>
              <a:ext uri="{FF2B5EF4-FFF2-40B4-BE49-F238E27FC236}">
                <a16:creationId xmlns:a16="http://schemas.microsoft.com/office/drawing/2014/main" id="{4890689C-69CE-F04E-9C0C-E87893E0C8B8}"/>
              </a:ext>
            </a:extLst>
          </p:cNvPr>
          <p:cNvSpPr txBox="1"/>
          <p:nvPr/>
        </p:nvSpPr>
        <p:spPr>
          <a:xfrm>
            <a:off x="546786" y="1461818"/>
            <a:ext cx="7834176" cy="3170099"/>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es-ES" sz="2000" b="1" u="none" dirty="0"/>
              <a:t>Exportación española de productos industriales</a:t>
            </a:r>
          </a:p>
          <a:p>
            <a:pPr marL="342900" indent="-342900" algn="just">
              <a:spcAft>
                <a:spcPts val="600"/>
              </a:spcAft>
              <a:buFont typeface="Wingdings" panose="05000000000000000000" pitchFamily="2" charset="2"/>
              <a:buChar char="Ø"/>
            </a:pPr>
            <a:r>
              <a:rPr lang="es-ES" sz="2000" u="none" dirty="0"/>
              <a:t>1º Ranking (</a:t>
            </a:r>
            <a:r>
              <a:rPr lang="es-ES" sz="2000" b="1" u="none" dirty="0"/>
              <a:t>2022</a:t>
            </a:r>
            <a:r>
              <a:rPr lang="es-ES" sz="2000" u="none" dirty="0"/>
              <a:t>) con 207,6 M€ (69% del total exportado)</a:t>
            </a:r>
          </a:p>
          <a:p>
            <a:pPr marL="342900" indent="-342900" algn="just">
              <a:spcAft>
                <a:spcPts val="600"/>
              </a:spcAft>
              <a:buFont typeface="Wingdings" panose="05000000000000000000" pitchFamily="2" charset="2"/>
              <a:buChar char="Ø"/>
            </a:pPr>
            <a:r>
              <a:rPr lang="es-ES" sz="2000" u="none" dirty="0"/>
              <a:t>Principales productos: </a:t>
            </a:r>
          </a:p>
          <a:p>
            <a:pPr marL="800100" lvl="1" indent="-342900" algn="just">
              <a:buFont typeface="Wingdings" panose="05000000000000000000" pitchFamily="2" charset="2"/>
              <a:buChar char="Ø"/>
            </a:pPr>
            <a:r>
              <a:rPr lang="es-ES" sz="2000" u="none" dirty="0"/>
              <a:t>Construcciones y sus partes, de fundición y hierro: 15,7 M€</a:t>
            </a:r>
          </a:p>
          <a:p>
            <a:pPr marL="800100" lvl="1" indent="-342900" algn="just">
              <a:buFont typeface="Wingdings" panose="05000000000000000000" pitchFamily="2" charset="2"/>
              <a:buChar char="Ø"/>
            </a:pPr>
            <a:r>
              <a:rPr lang="es-ES" sz="2000" u="none" dirty="0"/>
              <a:t>Vagones: 8,5 M€ (Talleres Alegría – Asturias) </a:t>
            </a:r>
          </a:p>
          <a:p>
            <a:pPr marL="800100" lvl="1" indent="-342900" algn="just">
              <a:buFont typeface="Wingdings" panose="05000000000000000000" pitchFamily="2" charset="2"/>
              <a:buChar char="Ø"/>
            </a:pPr>
            <a:r>
              <a:rPr lang="es-ES" sz="2000" u="none" dirty="0"/>
              <a:t>Material fijo para vías férreas: 7,7 M€</a:t>
            </a:r>
          </a:p>
          <a:p>
            <a:pPr marL="800100" lvl="1" indent="-342900" algn="just">
              <a:buFont typeface="Wingdings" panose="05000000000000000000" pitchFamily="2" charset="2"/>
              <a:buChar char="Ø"/>
            </a:pPr>
            <a:r>
              <a:rPr lang="es-ES" sz="2000" u="none" dirty="0"/>
              <a:t>Señalización para vías férreas: 5 M€ (CAF </a:t>
            </a:r>
            <a:r>
              <a:rPr lang="es-ES" sz="2000" u="none" dirty="0" err="1"/>
              <a:t>Signalling</a:t>
            </a:r>
            <a:r>
              <a:rPr lang="es-ES" sz="2000" u="none" dirty="0"/>
              <a:t>)</a:t>
            </a:r>
          </a:p>
          <a:p>
            <a:pPr marL="800100" lvl="1" indent="-342900" algn="just">
              <a:spcAft>
                <a:spcPts val="600"/>
              </a:spcAft>
              <a:buFont typeface="Wingdings" panose="05000000000000000000" pitchFamily="2" charset="2"/>
              <a:buChar char="Ø"/>
            </a:pPr>
            <a:r>
              <a:rPr lang="es-ES" sz="2000" u="none" dirty="0"/>
              <a:t>Revestimientos y pavimentos cerámicos: 4,8 M€ </a:t>
            </a:r>
          </a:p>
          <a:p>
            <a:pPr marL="285750" indent="-285750" algn="just">
              <a:buFont typeface="Wingdings" panose="05000000000000000000" pitchFamily="2" charset="2"/>
              <a:buChar char="Ø"/>
            </a:pPr>
            <a:r>
              <a:rPr lang="es-ES" sz="2000" u="none" dirty="0"/>
              <a:t>1º Ranking (</a:t>
            </a:r>
            <a:r>
              <a:rPr lang="es-ES" sz="2000" b="1" u="none" dirty="0"/>
              <a:t>enero-agosto 2023</a:t>
            </a:r>
            <a:r>
              <a:rPr lang="es-ES" sz="2000" u="none" dirty="0"/>
              <a:t>): locomotoras con 23 M€ (</a:t>
            </a:r>
            <a:r>
              <a:rPr lang="es-ES" sz="2000" u="none" dirty="0" err="1"/>
              <a:t>Stadler</a:t>
            </a:r>
            <a:r>
              <a:rPr lang="es-ES" sz="2000" u="none" dirty="0"/>
              <a:t> Rail)</a:t>
            </a:r>
          </a:p>
        </p:txBody>
      </p:sp>
    </p:spTree>
    <p:extLst>
      <p:ext uri="{BB962C8B-B14F-4D97-AF65-F5344CB8AC3E}">
        <p14:creationId xmlns:p14="http://schemas.microsoft.com/office/powerpoint/2010/main" val="2765972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68A2F29-96D8-501D-1210-97E4019B8310}"/>
              </a:ext>
            </a:extLst>
          </p:cNvPr>
          <p:cNvPicPr>
            <a:picLocks noChangeAspect="1"/>
          </p:cNvPicPr>
          <p:nvPr/>
        </p:nvPicPr>
        <p:blipFill>
          <a:blip r:embed="rId2"/>
          <a:stretch>
            <a:fillRect/>
          </a:stretch>
        </p:blipFill>
        <p:spPr>
          <a:xfrm>
            <a:off x="136314" y="216946"/>
            <a:ext cx="4023247" cy="580714"/>
          </a:xfrm>
          <a:prstGeom prst="rect">
            <a:avLst/>
          </a:prstGeom>
        </p:spPr>
      </p:pic>
      <p:sp>
        <p:nvSpPr>
          <p:cNvPr id="3" name="10 Rectángulo">
            <a:extLst>
              <a:ext uri="{FF2B5EF4-FFF2-40B4-BE49-F238E27FC236}">
                <a16:creationId xmlns:a16="http://schemas.microsoft.com/office/drawing/2014/main" id="{D36C2295-1A7B-C61D-212A-AB4A8A5D5AE5}"/>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TIC (1)</a:t>
            </a:r>
          </a:p>
        </p:txBody>
      </p:sp>
      <p:sp>
        <p:nvSpPr>
          <p:cNvPr id="5" name="CuadroTexto 4">
            <a:extLst>
              <a:ext uri="{FF2B5EF4-FFF2-40B4-BE49-F238E27FC236}">
                <a16:creationId xmlns:a16="http://schemas.microsoft.com/office/drawing/2014/main" id="{078F1F88-71BD-F4E6-C6B7-770B96B22F9E}"/>
              </a:ext>
            </a:extLst>
          </p:cNvPr>
          <p:cNvSpPr txBox="1"/>
          <p:nvPr/>
        </p:nvSpPr>
        <p:spPr>
          <a:xfrm>
            <a:off x="546786" y="2898175"/>
            <a:ext cx="7834176" cy="400110"/>
          </a:xfrm>
          <a:prstGeom prst="rect">
            <a:avLst/>
          </a:prstGeom>
          <a:noFill/>
        </p:spPr>
        <p:txBody>
          <a:bodyPr wrap="square">
            <a:spAutoFit/>
          </a:bodyPr>
          <a:lstStyle/>
          <a:p>
            <a:pPr marL="285750" indent="-285750" algn="just">
              <a:buFont typeface="Arial" panose="020B0604020202020204" pitchFamily="34" charset="0"/>
              <a:buChar char="•"/>
            </a:pPr>
            <a:endParaRPr lang="es-ES" sz="2000" b="1" u="none" dirty="0"/>
          </a:p>
        </p:txBody>
      </p:sp>
      <p:sp>
        <p:nvSpPr>
          <p:cNvPr id="6" name="CuadroTexto 5">
            <a:extLst>
              <a:ext uri="{FF2B5EF4-FFF2-40B4-BE49-F238E27FC236}">
                <a16:creationId xmlns:a16="http://schemas.microsoft.com/office/drawing/2014/main" id="{55C3C0C9-BEA1-0ECD-7771-BBB017CB3697}"/>
              </a:ext>
            </a:extLst>
          </p:cNvPr>
          <p:cNvSpPr txBox="1"/>
          <p:nvPr/>
        </p:nvSpPr>
        <p:spPr>
          <a:xfrm>
            <a:off x="546786" y="1461818"/>
            <a:ext cx="7834176" cy="4031873"/>
          </a:xfrm>
          <a:prstGeom prst="rect">
            <a:avLst/>
          </a:prstGeom>
          <a:noFill/>
        </p:spPr>
        <p:txBody>
          <a:bodyPr wrap="square">
            <a:spAutoFit/>
          </a:bodyPr>
          <a:lstStyle/>
          <a:p>
            <a:pPr marL="285750" indent="-285750" algn="just">
              <a:buFont typeface="Arial" panose="020B0604020202020204" pitchFamily="34" charset="0"/>
              <a:buChar char="•"/>
            </a:pPr>
            <a:r>
              <a:rPr lang="es-ES" sz="2000" b="1" u="none" dirty="0"/>
              <a:t>Uruguay lidera LATAM en muchos indicadores – en línea con OCDE</a:t>
            </a:r>
          </a:p>
          <a:p>
            <a:pPr algn="just"/>
            <a:endParaRPr lang="es-ES" sz="2000" b="1" u="none" dirty="0"/>
          </a:p>
          <a:p>
            <a:pPr marL="800100" lvl="1" indent="-342900" algn="just">
              <a:buFont typeface="Wingdings" panose="05000000000000000000" pitchFamily="2" charset="2"/>
              <a:buChar char="Ø"/>
            </a:pPr>
            <a:r>
              <a:rPr lang="es-ES" sz="1600" u="none" dirty="0"/>
              <a:t>Acceso a Banda Ancha Fija (BAF)</a:t>
            </a:r>
          </a:p>
          <a:p>
            <a:pPr marL="800100" lvl="1" indent="-342900" algn="just">
              <a:buFont typeface="Wingdings" panose="05000000000000000000" pitchFamily="2" charset="2"/>
              <a:buChar char="Ø"/>
            </a:pPr>
            <a:r>
              <a:rPr lang="es-ES" sz="1600" u="none" dirty="0"/>
              <a:t>Calidad de conexión a Internet</a:t>
            </a:r>
          </a:p>
          <a:p>
            <a:pPr marL="800100" lvl="1" indent="-342900" algn="just">
              <a:buFont typeface="Wingdings" panose="05000000000000000000" pitchFamily="2" charset="2"/>
              <a:buChar char="Ø"/>
            </a:pPr>
            <a:r>
              <a:rPr lang="es-ES" sz="1600" u="none" dirty="0"/>
              <a:t>Tecnología 5G </a:t>
            </a:r>
            <a:r>
              <a:rPr lang="es-ES" sz="1600" u="none" dirty="0">
                <a:sym typeface="Wingdings" panose="05000000000000000000" pitchFamily="2" charset="2"/>
              </a:rPr>
              <a:t> Subasta 5G (mayo) y despliegue (agosto) del 5G (ANTEL)</a:t>
            </a:r>
          </a:p>
          <a:p>
            <a:pPr lvl="1" algn="just"/>
            <a:endParaRPr lang="es-ES" sz="1600" u="none" dirty="0"/>
          </a:p>
          <a:p>
            <a:pPr marL="285750" indent="-285750" algn="just">
              <a:buFont typeface="Arial" panose="020B0604020202020204" pitchFamily="34" charset="0"/>
              <a:buChar char="•"/>
            </a:pPr>
            <a:r>
              <a:rPr lang="es-ES" sz="2000" b="1" u="none" dirty="0"/>
              <a:t>Políticas públicas. Agenda Uruguay Digital (2008) con 5 ejes:</a:t>
            </a:r>
          </a:p>
          <a:p>
            <a:pPr marL="742950" lvl="1" indent="-285750" algn="just">
              <a:buFont typeface="Arial" panose="020B0604020202020204" pitchFamily="34" charset="0"/>
              <a:buChar char="•"/>
            </a:pPr>
            <a:endParaRPr lang="es-ES" sz="1600" u="none" dirty="0"/>
          </a:p>
          <a:p>
            <a:pPr marL="742950" lvl="1" indent="-285750" algn="just">
              <a:buFont typeface="Wingdings" panose="05000000000000000000" pitchFamily="2" charset="2"/>
              <a:buChar char="Ø"/>
            </a:pPr>
            <a:r>
              <a:rPr lang="es-ES" sz="1600" u="none" dirty="0"/>
              <a:t>Sociedad Digital Inclusiva: Plan Ceibal e </a:t>
            </a:r>
            <a:r>
              <a:rPr lang="es-ES" sz="1600" u="none" dirty="0" err="1"/>
              <a:t>Ibirapitá</a:t>
            </a:r>
            <a:endParaRPr lang="es-ES" sz="1600" u="none" dirty="0"/>
          </a:p>
          <a:p>
            <a:pPr marL="742950" lvl="1" indent="-285750" algn="just">
              <a:buFont typeface="Wingdings" panose="05000000000000000000" pitchFamily="2" charset="2"/>
              <a:buChar char="Ø"/>
            </a:pPr>
            <a:r>
              <a:rPr lang="es-ES" sz="1600" u="none" dirty="0"/>
              <a:t>Aumento de competitividad e innovación en sectores estratégicos: cárnico o lanero</a:t>
            </a:r>
          </a:p>
          <a:p>
            <a:pPr marL="742950" lvl="1" indent="-285750" algn="just">
              <a:buFont typeface="Wingdings" panose="05000000000000000000" pitchFamily="2" charset="2"/>
              <a:buChar char="Ø"/>
            </a:pPr>
            <a:r>
              <a:rPr lang="es-ES" sz="1600" u="none" dirty="0"/>
              <a:t>Gobierno electrónico. Digitalización de &gt;90% trámites (2022). </a:t>
            </a:r>
          </a:p>
          <a:p>
            <a:pPr marL="742950" lvl="1" indent="-285750" algn="just">
              <a:buFont typeface="Wingdings" panose="05000000000000000000" pitchFamily="2" charset="2"/>
              <a:buChar char="Ø"/>
            </a:pPr>
            <a:r>
              <a:rPr lang="es-ES" sz="1600" u="none" dirty="0"/>
              <a:t>Desarrollar infraestructuras de telecomunicaciones, conectividad y ciberseguridad.</a:t>
            </a:r>
          </a:p>
          <a:p>
            <a:pPr marL="742950" lvl="1" indent="-285750" algn="just">
              <a:buFont typeface="Wingdings" panose="05000000000000000000" pitchFamily="2" charset="2"/>
              <a:buChar char="Ø"/>
            </a:pPr>
            <a:r>
              <a:rPr lang="es-ES" sz="1600" u="none" dirty="0"/>
              <a:t>Desarrollar el marco normativo: Ley telemedicina (2020) o Acuerdo MERCOSUR sobre e-Commerce (2021).</a:t>
            </a:r>
          </a:p>
          <a:p>
            <a:pPr marL="285750" indent="-285750" algn="just">
              <a:buFont typeface="Arial" panose="020B0604020202020204" pitchFamily="34" charset="0"/>
              <a:buChar char="•"/>
            </a:pPr>
            <a:endParaRPr lang="es-ES" sz="2000" b="1" u="none" dirty="0"/>
          </a:p>
        </p:txBody>
      </p:sp>
    </p:spTree>
    <p:extLst>
      <p:ext uri="{BB962C8B-B14F-4D97-AF65-F5344CB8AC3E}">
        <p14:creationId xmlns:p14="http://schemas.microsoft.com/office/powerpoint/2010/main" val="757439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68A2F29-96D8-501D-1210-97E4019B8310}"/>
              </a:ext>
            </a:extLst>
          </p:cNvPr>
          <p:cNvPicPr>
            <a:picLocks noChangeAspect="1"/>
          </p:cNvPicPr>
          <p:nvPr/>
        </p:nvPicPr>
        <p:blipFill>
          <a:blip r:embed="rId2"/>
          <a:stretch>
            <a:fillRect/>
          </a:stretch>
        </p:blipFill>
        <p:spPr>
          <a:xfrm>
            <a:off x="136314" y="216946"/>
            <a:ext cx="4023247" cy="580714"/>
          </a:xfrm>
          <a:prstGeom prst="rect">
            <a:avLst/>
          </a:prstGeom>
        </p:spPr>
      </p:pic>
      <p:sp>
        <p:nvSpPr>
          <p:cNvPr id="3" name="10 Rectángulo">
            <a:extLst>
              <a:ext uri="{FF2B5EF4-FFF2-40B4-BE49-F238E27FC236}">
                <a16:creationId xmlns:a16="http://schemas.microsoft.com/office/drawing/2014/main" id="{D36C2295-1A7B-C61D-212A-AB4A8A5D5AE5}"/>
              </a:ext>
            </a:extLst>
          </p:cNvPr>
          <p:cNvSpPr/>
          <p:nvPr/>
        </p:nvSpPr>
        <p:spPr>
          <a:xfrm>
            <a:off x="546786" y="847224"/>
            <a:ext cx="6172795" cy="501676"/>
          </a:xfrm>
          <a:prstGeom prst="rect">
            <a:avLst/>
          </a:prstGeom>
        </p:spPr>
        <p:txBody>
          <a:bodyPr wrap="square">
            <a:spAutoFit/>
          </a:bodyPr>
          <a:lstStyle/>
          <a:p>
            <a:pPr>
              <a:lnSpc>
                <a:spcPct val="95000"/>
              </a:lnSpc>
              <a:spcBef>
                <a:spcPct val="35000"/>
              </a:spcBef>
              <a:buClr>
                <a:srgbClr val="A50021"/>
              </a:buClr>
              <a:defRPr/>
            </a:pPr>
            <a:r>
              <a:rPr lang="es-ES" sz="2800" b="1" u="none" dirty="0">
                <a:solidFill>
                  <a:srgbClr val="C00000"/>
                </a:solidFill>
                <a:latin typeface="+mn-lt"/>
              </a:rPr>
              <a:t>SECTOR TIC (2)</a:t>
            </a:r>
          </a:p>
        </p:txBody>
      </p:sp>
      <p:sp>
        <p:nvSpPr>
          <p:cNvPr id="5" name="CuadroTexto 4">
            <a:extLst>
              <a:ext uri="{FF2B5EF4-FFF2-40B4-BE49-F238E27FC236}">
                <a16:creationId xmlns:a16="http://schemas.microsoft.com/office/drawing/2014/main" id="{078F1F88-71BD-F4E6-C6B7-770B96B22F9E}"/>
              </a:ext>
            </a:extLst>
          </p:cNvPr>
          <p:cNvSpPr txBox="1"/>
          <p:nvPr/>
        </p:nvSpPr>
        <p:spPr>
          <a:xfrm>
            <a:off x="546786" y="2898175"/>
            <a:ext cx="7834176" cy="400110"/>
          </a:xfrm>
          <a:prstGeom prst="rect">
            <a:avLst/>
          </a:prstGeom>
          <a:noFill/>
        </p:spPr>
        <p:txBody>
          <a:bodyPr wrap="square">
            <a:spAutoFit/>
          </a:bodyPr>
          <a:lstStyle/>
          <a:p>
            <a:pPr marL="285750" indent="-285750" algn="just">
              <a:buFont typeface="Arial" panose="020B0604020202020204" pitchFamily="34" charset="0"/>
              <a:buChar char="•"/>
            </a:pPr>
            <a:endParaRPr lang="es-ES" sz="2000" b="1" u="none" dirty="0"/>
          </a:p>
        </p:txBody>
      </p:sp>
      <p:sp>
        <p:nvSpPr>
          <p:cNvPr id="6" name="CuadroTexto 5">
            <a:extLst>
              <a:ext uri="{FF2B5EF4-FFF2-40B4-BE49-F238E27FC236}">
                <a16:creationId xmlns:a16="http://schemas.microsoft.com/office/drawing/2014/main" id="{55C3C0C9-BEA1-0ECD-7771-BBB017CB3697}"/>
              </a:ext>
            </a:extLst>
          </p:cNvPr>
          <p:cNvSpPr txBox="1"/>
          <p:nvPr/>
        </p:nvSpPr>
        <p:spPr>
          <a:xfrm>
            <a:off x="546786" y="1461818"/>
            <a:ext cx="7834176" cy="3785652"/>
          </a:xfrm>
          <a:prstGeom prst="rect">
            <a:avLst/>
          </a:prstGeom>
          <a:noFill/>
        </p:spPr>
        <p:txBody>
          <a:bodyPr wrap="square">
            <a:spAutoFit/>
          </a:bodyPr>
          <a:lstStyle/>
          <a:p>
            <a:pPr marL="285750" indent="-285750" algn="just">
              <a:buFont typeface="Arial" panose="020B0604020202020204" pitchFamily="34" charset="0"/>
              <a:buChar char="•"/>
            </a:pPr>
            <a:r>
              <a:rPr lang="es-ES" sz="2000" b="1" u="none" dirty="0"/>
              <a:t>Sector TIC de Uruguay</a:t>
            </a:r>
          </a:p>
          <a:p>
            <a:pPr algn="just"/>
            <a:endParaRPr lang="es-ES" sz="2000" b="1" u="none" dirty="0"/>
          </a:p>
          <a:p>
            <a:pPr marL="800100" lvl="1" indent="-342900" algn="just">
              <a:buFont typeface="Wingdings" panose="05000000000000000000" pitchFamily="2" charset="2"/>
              <a:buChar char="Ø"/>
            </a:pPr>
            <a:r>
              <a:rPr lang="es-ES" sz="1600" u="none" dirty="0"/>
              <a:t>Relevante: </a:t>
            </a:r>
            <a:r>
              <a:rPr lang="es-ES" sz="1600" u="none"/>
              <a:t>facturación 1.560 </a:t>
            </a:r>
            <a:r>
              <a:rPr lang="es-ES" sz="1600" u="none" dirty="0"/>
              <a:t>MUS$ (2021)</a:t>
            </a:r>
          </a:p>
          <a:p>
            <a:pPr marL="800100" lvl="1" indent="-342900" algn="just">
              <a:buFont typeface="Wingdings" panose="05000000000000000000" pitchFamily="2" charset="2"/>
              <a:buChar char="Ø"/>
            </a:pPr>
            <a:r>
              <a:rPr lang="es-ES" sz="1600" u="none" dirty="0"/>
              <a:t>Exportador: 60% de la facturación</a:t>
            </a:r>
          </a:p>
          <a:p>
            <a:pPr marL="800100" lvl="1" indent="-342900" algn="just">
              <a:buFont typeface="Wingdings" panose="05000000000000000000" pitchFamily="2" charset="2"/>
              <a:buChar char="Ø"/>
            </a:pPr>
            <a:r>
              <a:rPr lang="es-ES" sz="1600" u="none" dirty="0"/>
              <a:t>Orientación hacia Estados Unidos: 70% de la exportación</a:t>
            </a:r>
          </a:p>
          <a:p>
            <a:pPr lvl="1" algn="just"/>
            <a:endParaRPr lang="es-ES" sz="1600" u="none" dirty="0"/>
          </a:p>
          <a:p>
            <a:pPr marL="285750" indent="-285750" algn="just">
              <a:buFont typeface="Arial" panose="020B0604020202020204" pitchFamily="34" charset="0"/>
              <a:buChar char="•"/>
            </a:pPr>
            <a:r>
              <a:rPr lang="es-ES" sz="2000" b="1" u="none" dirty="0"/>
              <a:t>Empresas TIC españolas en Uruguay</a:t>
            </a:r>
          </a:p>
          <a:p>
            <a:pPr marL="742950" lvl="1" indent="-285750" algn="just">
              <a:buFont typeface="Arial" panose="020B0604020202020204" pitchFamily="34" charset="0"/>
              <a:buChar char="•"/>
            </a:pPr>
            <a:endParaRPr lang="es-ES" sz="1600" u="none" dirty="0"/>
          </a:p>
          <a:p>
            <a:pPr marL="742950" lvl="1" indent="-285750" algn="just">
              <a:buFont typeface="Wingdings" panose="05000000000000000000" pitchFamily="2" charset="2"/>
              <a:buChar char="Ø"/>
            </a:pPr>
            <a:r>
              <a:rPr lang="es-ES" sz="1600" u="none" dirty="0"/>
              <a:t>Exportación española de servicios TIC: 17,6 M€ (2022) y 106 empresas.</a:t>
            </a:r>
          </a:p>
          <a:p>
            <a:pPr marL="742950" lvl="1" indent="-285750" algn="just">
              <a:buFont typeface="Wingdings" panose="05000000000000000000" pitchFamily="2" charset="2"/>
              <a:buChar char="Ø"/>
            </a:pPr>
            <a:r>
              <a:rPr lang="es-ES" sz="1600" u="none" dirty="0"/>
              <a:t>Implantación en Uruguay con enfoque regional: Cono Sur y/o Estados Unidos (FACEPHI o ATSISTEMAS)</a:t>
            </a:r>
          </a:p>
          <a:p>
            <a:pPr marL="742950" lvl="1" indent="-285750" algn="just">
              <a:buFont typeface="Wingdings" panose="05000000000000000000" pitchFamily="2" charset="2"/>
              <a:buChar char="Ø"/>
            </a:pPr>
            <a:r>
              <a:rPr lang="es-ES" sz="1600" u="none" dirty="0"/>
              <a:t>Desarrollo comercial en Uruguay. Sector educativo (READSPEAKER); logístico (SMARTLOG Services) o sanitario (Misiones ICEX de tecnología sanitaria)</a:t>
            </a:r>
          </a:p>
          <a:p>
            <a:pPr marL="285750" indent="-285750" algn="just">
              <a:buFont typeface="Arial" panose="020B0604020202020204" pitchFamily="34" charset="0"/>
              <a:buChar char="•"/>
            </a:pPr>
            <a:endParaRPr lang="es-ES" sz="2000" b="1" u="none" dirty="0"/>
          </a:p>
        </p:txBody>
      </p:sp>
    </p:spTree>
    <p:extLst>
      <p:ext uri="{BB962C8B-B14F-4D97-AF65-F5344CB8AC3E}">
        <p14:creationId xmlns:p14="http://schemas.microsoft.com/office/powerpoint/2010/main" val="2460978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1295400" y="3881438"/>
            <a:ext cx="6553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_tradnl" sz="3000" u="none" dirty="0">
                <a:latin typeface="+mn-lt"/>
              </a:rPr>
              <a:t>Gracias por su atención</a:t>
            </a:r>
            <a:endParaRPr lang="es-ES" sz="1800" u="none" dirty="0">
              <a:latin typeface="+mn-lt"/>
            </a:endParaRPr>
          </a:p>
        </p:txBody>
      </p:sp>
      <p:pic>
        <p:nvPicPr>
          <p:cNvPr id="3" name="Imagen 2">
            <a:extLst>
              <a:ext uri="{FF2B5EF4-FFF2-40B4-BE49-F238E27FC236}">
                <a16:creationId xmlns:a16="http://schemas.microsoft.com/office/drawing/2014/main" id="{7729706D-110A-46B3-A44D-6D90002F0DE8}"/>
              </a:ext>
            </a:extLst>
          </p:cNvPr>
          <p:cNvPicPr>
            <a:picLocks noChangeAspect="1"/>
          </p:cNvPicPr>
          <p:nvPr/>
        </p:nvPicPr>
        <p:blipFill>
          <a:blip r:embed="rId2"/>
          <a:stretch>
            <a:fillRect/>
          </a:stretch>
        </p:blipFill>
        <p:spPr>
          <a:xfrm>
            <a:off x="1385510" y="2902072"/>
            <a:ext cx="6204899" cy="895613"/>
          </a:xfrm>
          <a:prstGeom prst="rect">
            <a:avLst/>
          </a:prstGeom>
        </p:spPr>
      </p:pic>
    </p:spTree>
    <p:extLst>
      <p:ext uri="{BB962C8B-B14F-4D97-AF65-F5344CB8AC3E}">
        <p14:creationId xmlns:p14="http://schemas.microsoft.com/office/powerpoint/2010/main" val="3125677284"/>
      </p:ext>
    </p:extLst>
  </p:cSld>
  <p:clrMapOvr>
    <a:masterClrMapping/>
  </p:clrMapOvr>
</p:sld>
</file>

<file path=ppt/theme/theme1.xml><?xml version="1.0" encoding="utf-8"?>
<a:theme xmlns:a="http://schemas.openxmlformats.org/drawingml/2006/main" name="Tema d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ado 3">
      <a:majorFont>
        <a:latin typeface="Calibri Light"/>
        <a:ea typeface=""/>
        <a:cs typeface=""/>
      </a:majorFont>
      <a:minorFont>
        <a:latin typeface="Calibri"/>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15746</TotalTime>
  <Words>2225</Words>
  <Application>Microsoft Office PowerPoint</Application>
  <PresentationFormat>Presentación en pantalla (4:3)</PresentationFormat>
  <Paragraphs>383</Paragraphs>
  <Slides>20</Slides>
  <Notes>14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20</vt:i4>
      </vt:variant>
    </vt:vector>
  </HeadingPairs>
  <TitlesOfParts>
    <vt:vector size="29" baseType="lpstr">
      <vt:lpstr>Arial</vt:lpstr>
      <vt:lpstr>Calibri</vt:lpstr>
      <vt:lpstr>Calibri Light</vt:lpstr>
      <vt:lpstr>HelveticaNeueLT Pro 55 Roman</vt:lpstr>
      <vt:lpstr>HelveticaNeueLT Std</vt:lpstr>
      <vt:lpstr>HelveticaNeueLT Std Lt</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Corporativa y de Servicios ICEX</dc:title>
  <dc:creator>info@presentalia.com</dc:creator>
  <cp:lastModifiedBy>Soriano Florez, Marta</cp:lastModifiedBy>
  <cp:revision>610</cp:revision>
  <cp:lastPrinted>2023-07-31T13:13:30Z</cp:lastPrinted>
  <dcterms:created xsi:type="dcterms:W3CDTF">2012-12-27T09:07:52Z</dcterms:created>
  <dcterms:modified xsi:type="dcterms:W3CDTF">2023-11-27T15:15:25Z</dcterms:modified>
</cp:coreProperties>
</file>