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82" r:id="rId5"/>
    <p:sldId id="292" r:id="rId6"/>
    <p:sldId id="293" r:id="rId7"/>
    <p:sldId id="312" r:id="rId8"/>
    <p:sldId id="340" r:id="rId9"/>
    <p:sldId id="323" r:id="rId10"/>
    <p:sldId id="324" r:id="rId11"/>
    <p:sldId id="329" r:id="rId12"/>
    <p:sldId id="331" r:id="rId13"/>
    <p:sldId id="325" r:id="rId14"/>
    <p:sldId id="326" r:id="rId15"/>
    <p:sldId id="313" r:id="rId16"/>
    <p:sldId id="311" r:id="rId17"/>
    <p:sldId id="314" r:id="rId18"/>
    <p:sldId id="315" r:id="rId19"/>
    <p:sldId id="316" r:id="rId20"/>
    <p:sldId id="317" r:id="rId21"/>
    <p:sldId id="322" r:id="rId22"/>
    <p:sldId id="327" r:id="rId23"/>
    <p:sldId id="328" r:id="rId24"/>
    <p:sldId id="334" r:id="rId25"/>
    <p:sldId id="335" r:id="rId26"/>
    <p:sldId id="336" r:id="rId27"/>
    <p:sldId id="337" r:id="rId28"/>
    <p:sldId id="338" r:id="rId29"/>
    <p:sldId id="320" r:id="rId30"/>
    <p:sldId id="332" r:id="rId31"/>
    <p:sldId id="287" r:id="rId32"/>
    <p:sldId id="277" r:id="rId33"/>
    <p:sldId id="280" r:id="rId34"/>
    <p:sldId id="283" r:id="rId35"/>
    <p:sldId id="288" r:id="rId36"/>
    <p:sldId id="298" r:id="rId37"/>
    <p:sldId id="299" r:id="rId38"/>
    <p:sldId id="300" r:id="rId39"/>
    <p:sldId id="304" r:id="rId40"/>
    <p:sldId id="302" r:id="rId41"/>
    <p:sldId id="301" r:id="rId42"/>
    <p:sldId id="333" r:id="rId43"/>
    <p:sldId id="261" r:id="rId44"/>
    <p:sldId id="274" r:id="rId45"/>
    <p:sldId id="310" r:id="rId46"/>
    <p:sldId id="263" r:id="rId47"/>
    <p:sldId id="264" r:id="rId48"/>
    <p:sldId id="271" r:id="rId49"/>
    <p:sldId id="272" r:id="rId5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34" autoAdjust="0"/>
    <p:restoredTop sz="94660"/>
  </p:normalViewPr>
  <p:slideViewPr>
    <p:cSldViewPr>
      <p:cViewPr varScale="1">
        <p:scale>
          <a:sx n="106" d="100"/>
          <a:sy n="106" d="100"/>
        </p:scale>
        <p:origin x="-11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4B88-7773-4C93-BEA2-0654174A7AE0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C37F-5BD3-4CAF-A8C5-E69F229A1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4B88-7773-4C93-BEA2-0654174A7AE0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C37F-5BD3-4CAF-A8C5-E69F229A1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4B88-7773-4C93-BEA2-0654174A7AE0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C37F-5BD3-4CAF-A8C5-E69F229A1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4B88-7773-4C93-BEA2-0654174A7AE0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C37F-5BD3-4CAF-A8C5-E69F229A1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4B88-7773-4C93-BEA2-0654174A7AE0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C37F-5BD3-4CAF-A8C5-E69F229A1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4B88-7773-4C93-BEA2-0654174A7AE0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C37F-5BD3-4CAF-A8C5-E69F229A1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4B88-7773-4C93-BEA2-0654174A7AE0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C37F-5BD3-4CAF-A8C5-E69F229A1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4B88-7773-4C93-BEA2-0654174A7AE0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C37F-5BD3-4CAF-A8C5-E69F229A1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4B88-7773-4C93-BEA2-0654174A7AE0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C37F-5BD3-4CAF-A8C5-E69F229A1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4B88-7773-4C93-BEA2-0654174A7AE0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C37F-5BD3-4CAF-A8C5-E69F229A1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4B88-7773-4C93-BEA2-0654174A7AE0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4EC37F-5BD3-4CAF-A8C5-E69F229A1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F4B88-7773-4C93-BEA2-0654174A7AE0}" type="datetimeFigureOut">
              <a:rPr lang="en-US" smtClean="0"/>
              <a:pPr/>
              <a:t>12/8/2023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4EC37F-5BD3-4CAF-A8C5-E69F229A1CE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www.worldenergytrade.com/component/seoglossary/1-energia/litio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1.png"/><Relationship Id="rId7" Type="http://schemas.openxmlformats.org/officeDocument/2006/relationships/image" Target="../media/image6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berianflavours.com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image" Target="../media/image72.png"/><Relationship Id="rId7" Type="http://schemas.openxmlformats.org/officeDocument/2006/relationships/image" Target="../media/image7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11" Type="http://schemas.openxmlformats.org/officeDocument/2006/relationships/image" Target="../media/image80.png"/><Relationship Id="rId5" Type="http://schemas.openxmlformats.org/officeDocument/2006/relationships/image" Target="../media/image74.png"/><Relationship Id="rId10" Type="http://schemas.openxmlformats.org/officeDocument/2006/relationships/image" Target="../media/image79.png"/><Relationship Id="rId4" Type="http://schemas.openxmlformats.org/officeDocument/2006/relationships/image" Target="../media/image73.png"/><Relationship Id="rId9" Type="http://schemas.openxmlformats.org/officeDocument/2006/relationships/image" Target="../media/image78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hyperlink" Target="http://www.iberianflavours.com/" TargetMode="External"/><Relationship Id="rId7" Type="http://schemas.openxmlformats.org/officeDocument/2006/relationships/image" Target="../media/image3.png"/><Relationship Id="rId2" Type="http://schemas.openxmlformats.org/officeDocument/2006/relationships/hyperlink" Target="http://www.export2thebalkan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hyperlink" Target="https://www.linkedin.com/in/sergio-calderon-moreno-b19452104/" TargetMode="External"/><Relationship Id="rId4" Type="http://schemas.openxmlformats.org/officeDocument/2006/relationships/hyperlink" Target="mailto:s.calderon@export2thebalkans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28600"/>
            <a:ext cx="7620000" cy="1143000"/>
          </a:xfrm>
        </p:spPr>
        <p:txBody>
          <a:bodyPr>
            <a:normAutofit fontScale="90000"/>
          </a:bodyPr>
          <a:lstStyle/>
          <a:p>
            <a:r>
              <a:rPr lang="es-ES" dirty="0" smtClean="0">
                <a:latin typeface="Broadway" pitchFamily="82" charset="0"/>
              </a:rPr>
              <a:t>Mercados de los Balcanes</a:t>
            </a:r>
            <a:endParaRPr lang="en-US" dirty="0">
              <a:latin typeface="Broadway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1219200"/>
            <a:ext cx="6629400" cy="533400"/>
          </a:xfrm>
        </p:spPr>
        <p:txBody>
          <a:bodyPr>
            <a:normAutofit/>
          </a:bodyPr>
          <a:lstStyle/>
          <a:p>
            <a:r>
              <a:rPr lang="es-E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Oportunidades para la industria de la alimentación</a:t>
            </a:r>
          </a:p>
        </p:txBody>
      </p:sp>
      <p:pic>
        <p:nvPicPr>
          <p:cNvPr id="5" name="Picture 4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2438400"/>
            <a:ext cx="2590800" cy="6483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B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3301999"/>
            <a:ext cx="8534400" cy="3556001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33600" y="1752600"/>
            <a:ext cx="17811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1828800"/>
            <a:ext cx="2758440" cy="39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5943600" cy="1143000"/>
          </a:xfrm>
        </p:spPr>
        <p:txBody>
          <a:bodyPr>
            <a:normAutofit/>
          </a:bodyPr>
          <a:lstStyle/>
          <a:p>
            <a:pPr algn="l"/>
            <a:r>
              <a:rPr lang="es-ES" sz="3600" dirty="0">
                <a:latin typeface="Broadway" pitchFamily="82" charset="0"/>
              </a:rPr>
              <a:t>Quienes somos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“</a:t>
            </a:r>
            <a:r>
              <a:rPr lang="es-ES" sz="20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BProspect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Search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doo” fue fundada en 2009 en Belgrado para apoyar proyectos de internacionalización en los Balcanes.</a:t>
            </a:r>
          </a:p>
          <a:p>
            <a:pPr marL="0" indent="0">
              <a:buNone/>
            </a:pP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just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Experiencia de más de 14 años apoyando a nuestros clientes aportando conocimiento y habilidades comerciales para llegar a distribuidores y proveedores de manera eficiente.</a:t>
            </a:r>
            <a:endParaRPr lang="en-US" sz="20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FOTO BALCAN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295400"/>
            <a:ext cx="5105877" cy="5410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66800" y="1143000"/>
            <a:ext cx="7391400" cy="37338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Los Mercados de los Balcanes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219201"/>
            <a:ext cx="7543800" cy="3505200"/>
          </a:xfrm>
        </p:spPr>
        <p:txBody>
          <a:bodyPr>
            <a:noAutofit/>
          </a:bodyPr>
          <a:lstStyle/>
          <a:p>
            <a:r>
              <a:rPr lang="es-ES" sz="18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 ex-repúblicas Yugoslavas </a:t>
            </a:r>
          </a:p>
          <a:p>
            <a:pPr marL="457200" lvl="1" indent="-115888"/>
            <a:r>
              <a:rPr lang="es-ES" sz="1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Serbia</a:t>
            </a:r>
            <a:r>
              <a:rPr lang="es-ES" sz="18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Croacia, Eslovenia, Bosnia, </a:t>
            </a:r>
            <a:r>
              <a:rPr lang="es-ES" sz="1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Macedonia y </a:t>
            </a:r>
            <a:r>
              <a:rPr lang="es-ES" sz="18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Montenegro</a:t>
            </a:r>
          </a:p>
          <a:p>
            <a:r>
              <a:rPr lang="es-ES" sz="18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Mercados en </a:t>
            </a:r>
            <a:r>
              <a:rPr lang="es-ES" sz="1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desarrollo</a:t>
            </a:r>
          </a:p>
          <a:p>
            <a:pPr marL="455613" lvl="1" indent="-114300"/>
            <a:r>
              <a:rPr lang="es-ES" sz="1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Grandes tasas de crecimiento</a:t>
            </a:r>
          </a:p>
          <a:p>
            <a:pPr marL="455613" lvl="1" indent="-114300"/>
            <a:r>
              <a:rPr lang="es-ES" sz="1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 estados miembros de la UE y 4 países emergentes aspirantes</a:t>
            </a:r>
            <a:endParaRPr lang="es-ES" sz="18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lvl="1" indent="-342900">
              <a:buFont typeface="Arial" pitchFamily="34" charset="0"/>
              <a:buChar char="•"/>
            </a:pPr>
            <a:r>
              <a:rPr lang="es-ES" sz="1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Distancia entre capitales entre 350 y 450 </a:t>
            </a:r>
            <a:r>
              <a:rPr lang="es-ES" sz="18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kms</a:t>
            </a:r>
            <a:endParaRPr lang="es-ES" sz="18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Serbia: 8.2 millones de habitantes</a:t>
            </a:r>
            <a:endParaRPr lang="es-ES" sz="18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509588" lvl="1" indent="-168275"/>
            <a:r>
              <a:rPr lang="es-ES" sz="18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Centro Geográfico y </a:t>
            </a:r>
            <a:r>
              <a:rPr lang="es-ES" sz="1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Estratégico en la </a:t>
            </a:r>
            <a:r>
              <a:rPr lang="es-ES" sz="1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zona</a:t>
            </a:r>
            <a:endParaRPr lang="es-ES" sz="18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r>
              <a:rPr lang="es-ES" sz="1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Otros </a:t>
            </a:r>
            <a:r>
              <a:rPr lang="es-ES" sz="18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mercados al alcance:</a:t>
            </a:r>
          </a:p>
          <a:p>
            <a:pPr marL="509588" lvl="1" indent="-168275"/>
            <a:r>
              <a:rPr lang="es-ES" sz="18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Albania, Rumanía, Bulgaria, </a:t>
            </a:r>
            <a:r>
              <a:rPr lang="es-ES" sz="1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Grecia y Hungría.</a:t>
            </a:r>
            <a:endParaRPr lang="es-ES" sz="18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lvl="1"/>
            <a:endParaRPr lang="es-ES" sz="1800" dirty="0" smtClean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8001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Serbia, Croacia, Eslovenia y </a:t>
            </a:r>
            <a:r>
              <a:rPr lang="es-ES" sz="3600" dirty="0" err="1" smtClean="0">
                <a:latin typeface="Broadway" pitchFamily="82" charset="0"/>
              </a:rPr>
              <a:t>BiH</a:t>
            </a:r>
            <a:r>
              <a:rPr lang="es-ES" sz="3600" dirty="0" smtClean="0">
                <a:latin typeface="Broadway" pitchFamily="82" charset="0"/>
              </a:rPr>
              <a:t/>
            </a:r>
            <a:br>
              <a:rPr lang="es-ES" sz="3600" dirty="0" smtClean="0">
                <a:latin typeface="Broadway" pitchFamily="82" charset="0"/>
              </a:rPr>
            </a:br>
            <a:r>
              <a:rPr lang="es-ES" sz="3600" dirty="0" smtClean="0">
                <a:latin typeface="Broadway" pitchFamily="82" charset="0"/>
              </a:rPr>
              <a:t>Evolución del desempleo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57400" y="19050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/>
              <a:t>Serbia: 9.6 %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0" y="19050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/>
              <a:t>Croacia: 6 %</a:t>
            </a:r>
            <a:endParaRPr 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057400" y="40386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/>
              <a:t>Eslovenia: 4.7 %</a:t>
            </a:r>
            <a:endParaRPr lang="en-US" sz="1200" b="1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4419600"/>
            <a:ext cx="3582387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6235" y="2133600"/>
            <a:ext cx="356843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95400" y="2209800"/>
            <a:ext cx="3426197" cy="17021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0425" y="4419600"/>
            <a:ext cx="3430175" cy="170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TextBox 16"/>
          <p:cNvSpPr txBox="1"/>
          <p:nvPr/>
        </p:nvSpPr>
        <p:spPr>
          <a:xfrm>
            <a:off x="6096000" y="4038600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/>
              <a:t>Bosnia y Herzegovina: 13.1 %</a:t>
            </a:r>
            <a:endParaRPr lang="en-US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8001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Serbia, </a:t>
            </a:r>
            <a:r>
              <a:rPr lang="es-ES" sz="3600" dirty="0" err="1" smtClean="0">
                <a:latin typeface="Broadway" pitchFamily="82" charset="0"/>
              </a:rPr>
              <a:t>Croaacia</a:t>
            </a:r>
            <a:r>
              <a:rPr lang="es-ES" sz="3600" dirty="0" smtClean="0">
                <a:latin typeface="Broadway" pitchFamily="82" charset="0"/>
              </a:rPr>
              <a:t>, Eslovenia y </a:t>
            </a:r>
            <a:r>
              <a:rPr lang="es-ES" sz="3600" dirty="0" err="1" smtClean="0">
                <a:latin typeface="Broadway" pitchFamily="82" charset="0"/>
              </a:rPr>
              <a:t>BiH</a:t>
            </a:r>
            <a:r>
              <a:rPr lang="es-ES" sz="3600" dirty="0" smtClean="0">
                <a:latin typeface="Broadway" pitchFamily="82" charset="0"/>
              </a:rPr>
              <a:t/>
            </a:r>
            <a:br>
              <a:rPr lang="es-ES" sz="3600" dirty="0" smtClean="0">
                <a:latin typeface="Broadway" pitchFamily="82" charset="0"/>
              </a:rPr>
            </a:br>
            <a:r>
              <a:rPr lang="es-ES" sz="3600" dirty="0" smtClean="0">
                <a:latin typeface="Broadway" pitchFamily="82" charset="0"/>
              </a:rPr>
              <a:t>Evolución </a:t>
            </a:r>
            <a:r>
              <a:rPr lang="es-ES" sz="3600" dirty="0" err="1" smtClean="0">
                <a:latin typeface="Broadway" pitchFamily="82" charset="0"/>
              </a:rPr>
              <a:t>slarial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57400" y="19050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/>
              <a:t>Serbia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096000" y="19050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/>
              <a:t>Croacia</a:t>
            </a:r>
            <a:endParaRPr 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2057400" y="40386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/>
              <a:t>Eslovenia</a:t>
            </a:r>
            <a:endParaRPr lang="en-US" sz="12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096000" y="4038600"/>
            <a:ext cx="2133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/>
              <a:t>Bosnia y Herzegovina</a:t>
            </a:r>
            <a:endParaRPr lang="en-US" sz="1200" b="1" dirty="0"/>
          </a:p>
        </p:txBody>
      </p:sp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2209800"/>
            <a:ext cx="3352800" cy="1644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2209800"/>
            <a:ext cx="3276600" cy="161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19200" y="4494272"/>
            <a:ext cx="3543782" cy="1754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05400" y="4495800"/>
            <a:ext cx="3480968" cy="1692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8001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Serbia y Eslovenia</a:t>
            </a:r>
            <a:br>
              <a:rPr lang="es-ES" sz="3600" dirty="0" smtClean="0">
                <a:latin typeface="Broadway" pitchFamily="82" charset="0"/>
              </a:rPr>
            </a:br>
            <a:r>
              <a:rPr lang="es-ES" sz="3600" dirty="0" smtClean="0">
                <a:latin typeface="Broadway" pitchFamily="82" charset="0"/>
              </a:rPr>
              <a:t>Evolución salario mínimo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752600" y="18288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/>
              <a:t>Serbia</a:t>
            </a:r>
            <a:endParaRPr lang="en-US" sz="1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752600" y="4114800"/>
            <a:ext cx="1219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b="1" dirty="0" smtClean="0"/>
              <a:t>Eslovenia</a:t>
            </a:r>
            <a:endParaRPr lang="en-US" sz="1200" b="1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19972" y="3962400"/>
            <a:ext cx="4637914" cy="232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19400" y="1676400"/>
            <a:ext cx="4574976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INTEGRACIÓN EUROPEA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Serbia, Montenegro, Macedonia, Bosnia y Albania</a:t>
            </a: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00050" lvl="1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Agenda europea para los Balcanes Occidentales</a:t>
            </a:r>
          </a:p>
          <a:p>
            <a:pPr marL="400050" lvl="1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Apertura de nuevas rutas comerciales </a:t>
            </a: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00050" lvl="1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bre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movimiento de bienes y servicios, transporte, energía, electricidad y el mercado común digital. </a:t>
            </a:r>
          </a:p>
          <a:p>
            <a:pPr marL="400050" lvl="1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Los cinco países tienen que implementar las reformas rápidamente que a su vez vendrán acompañadas de una mayor inversión.</a:t>
            </a:r>
          </a:p>
          <a:p>
            <a:pPr marL="400050" lvl="1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Mayor énfasis por parte de la UE para adelantarse y evitar influencia de China y Rusia en la zona.</a:t>
            </a:r>
          </a:p>
          <a:p>
            <a:pPr marL="400050" lvl="1" indent="0">
              <a:buNone/>
            </a:pP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Inversión extranjera Balcanes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Fiscalidad y mano de obra atractiva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Flexibilidad mercado laboral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Incentivos públicos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Apoyo UE, </a:t>
            </a:r>
            <a:r>
              <a:rPr lang="es-ES" sz="20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Russia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China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Cercanía a Europa</a:t>
            </a:r>
          </a:p>
          <a:p>
            <a:pPr marL="0" indent="0">
              <a:buNone/>
            </a:pP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es-ES" sz="24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Atracción industria Europea y CRECIMIENTO</a:t>
            </a:r>
          </a:p>
          <a:p>
            <a:pPr marL="0" indent="0">
              <a:buNone/>
            </a:pP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8077200" cy="1143000"/>
          </a:xfrm>
        </p:spPr>
        <p:txBody>
          <a:bodyPr>
            <a:normAutofit/>
          </a:bodyPr>
          <a:lstStyle/>
          <a:p>
            <a:r>
              <a:rPr lang="es-ES" sz="3600" dirty="0" smtClean="0">
                <a:latin typeface="Broadway" pitchFamily="82" charset="0"/>
              </a:rPr>
              <a:t>Serbia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609600"/>
            <a:ext cx="1285875" cy="86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Economía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n. 73 en términos de PIB per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cápita</a:t>
            </a:r>
          </a:p>
          <a:p>
            <a:pPr marL="0" indent="0">
              <a:buFontTx/>
              <a:buChar char="-"/>
            </a:pP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</a:t>
            </a: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64 en importaciones totales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Principales importaciones: Petróleo ($1.350 M), Electricidad ($1.180M), Automóviles ($1.040M), Medicamentos($993M), y Equipos electrónicos ($698M), </a:t>
            </a:r>
          </a:p>
          <a:p>
            <a:pPr marL="0" indent="0">
              <a:spcBef>
                <a:spcPts val="0"/>
              </a:spcBef>
              <a:buNone/>
            </a:pP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Origen importaciones:</a:t>
            </a:r>
          </a:p>
          <a:p>
            <a:pPr marL="341313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Alemania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($4.540M)</a:t>
            </a:r>
          </a:p>
          <a:p>
            <a:pPr marL="341313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China ($3.170M)</a:t>
            </a:r>
          </a:p>
          <a:p>
            <a:pPr marL="341313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Hungría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($2.520M)</a:t>
            </a:r>
          </a:p>
          <a:p>
            <a:pPr marL="341313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Italia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($2.460M)</a:t>
            </a:r>
          </a:p>
          <a:p>
            <a:pPr marL="341313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Turquía ($2.020M)</a:t>
            </a:r>
            <a:endParaRPr lang="en-US" sz="20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8077200" cy="1143000"/>
          </a:xfrm>
        </p:spPr>
        <p:txBody>
          <a:bodyPr>
            <a:normAutofit/>
          </a:bodyPr>
          <a:lstStyle/>
          <a:p>
            <a:pPr algn="l"/>
            <a:r>
              <a:rPr lang="es-ES" sz="2800" dirty="0" smtClean="0">
                <a:latin typeface="Broadway" pitchFamily="82" charset="0"/>
              </a:rPr>
              <a:t>Serbia, </a:t>
            </a:r>
            <a:r>
              <a:rPr lang="es-ES" sz="2800" dirty="0" err="1" smtClean="0">
                <a:latin typeface="Broadway" pitchFamily="82" charset="0"/>
              </a:rPr>
              <a:t>Evoluc</a:t>
            </a:r>
            <a:r>
              <a:rPr lang="es-ES" sz="2800" dirty="0" smtClean="0">
                <a:latin typeface="Broadway" pitchFamily="82" charset="0"/>
              </a:rPr>
              <a:t>. Importaciones</a:t>
            </a:r>
            <a:endParaRPr lang="en-US" sz="2800" dirty="0">
              <a:latin typeface="Broadway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609600"/>
            <a:ext cx="1285875" cy="861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/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Incrementos del PIB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por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encima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media UE</a:t>
            </a: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/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Tratados de libre comercio con la UE, Turquía y Unión Económica Euroasiática (Rusia,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Bielorrusia,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Armenia,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Kazakstán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Kirguizistán)</a:t>
            </a: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/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Tratado de libre comercio en Europa Central CEFTA</a:t>
            </a:r>
          </a:p>
          <a:p>
            <a:pPr marL="400050" lvl="1" indent="0"/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Firmado en 2006 por Serbia, Montenegro, Croacia, Bosnia y Herzegovina, Macedonia, Albania, Bulgaria, Rumania y Moldavia. </a:t>
            </a: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lvl="1" indent="0"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USA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Tarifas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arancelarias del 5% al 30% en alimentación. </a:t>
            </a:r>
          </a:p>
          <a:p>
            <a:pPr marL="0" lvl="1" indent="0">
              <a:buFont typeface="Arial" pitchFamily="34" charset="0"/>
              <a:buChar char="•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Datos año 2021</a:t>
            </a:r>
          </a:p>
          <a:p>
            <a:pPr marL="400050" lvl="2" indent="0"/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Export Agroalimentación (-8.6%)</a:t>
            </a:r>
          </a:p>
          <a:p>
            <a:pPr marL="400050" lvl="2" indent="0"/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Import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Agroalimentación (+40%)</a:t>
            </a:r>
          </a:p>
          <a:p>
            <a:pPr marL="400050" lvl="2" indent="0"/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60% importaciones provienen de la UE</a:t>
            </a:r>
          </a:p>
          <a:p>
            <a:pPr marL="400050" lvl="2" indent="0"/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30% provienen de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CEFTA</a:t>
            </a: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228600"/>
            <a:ext cx="6908162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3262083"/>
            <a:ext cx="6858001" cy="2986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Up Arrow 9"/>
          <p:cNvSpPr/>
          <p:nvPr/>
        </p:nvSpPr>
        <p:spPr>
          <a:xfrm>
            <a:off x="4876800" y="2819400"/>
            <a:ext cx="152400" cy="609600"/>
          </a:xfrm>
          <a:prstGeom prst="upArrow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 Arrow 10"/>
          <p:cNvSpPr/>
          <p:nvPr/>
        </p:nvSpPr>
        <p:spPr>
          <a:xfrm>
            <a:off x="4876800" y="5791200"/>
            <a:ext cx="152400" cy="609600"/>
          </a:xfrm>
          <a:prstGeom prst="upArrow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4928" y="609600"/>
            <a:ext cx="68234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230140"/>
            <a:ext cx="6553200" cy="6299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72400" y="533400"/>
            <a:ext cx="1143000" cy="1143000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>
                <a:latin typeface="Broadway" pitchFamily="82" charset="0"/>
              </a:rPr>
              <a:t>Serbia</a:t>
            </a:r>
            <a:endParaRPr lang="en-US" sz="2000" dirty="0">
              <a:latin typeface="Broadway" pitchFamily="82" charset="0"/>
            </a:endParaRPr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sp>
        <p:nvSpPr>
          <p:cNvPr id="7" name="Up Arrow 6"/>
          <p:cNvSpPr/>
          <p:nvPr/>
        </p:nvSpPr>
        <p:spPr>
          <a:xfrm>
            <a:off x="4724400" y="1371600"/>
            <a:ext cx="304800" cy="533400"/>
          </a:xfrm>
          <a:prstGeom prst="upArrow">
            <a:avLst/>
          </a:prstGeom>
          <a:solidFill>
            <a:schemeClr val="accent1">
              <a:alpha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8077200" cy="1143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Croacia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Economía No.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48 en términos de PIB per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cápita</a:t>
            </a:r>
          </a:p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E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conomía No. </a:t>
            </a: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65 en importaciones totales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</a:t>
            </a:r>
          </a:p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 Principales importaciones: Petróleo Crudo ($1,350 M), Automóviles ($1,280 M), Refinado de Petróleo ($1,250 M), Gas ($1,080 M), y Medicamentos ($1,050 M)</a:t>
            </a:r>
          </a:p>
          <a:p>
            <a:pPr marL="0" indent="0">
              <a:spcBef>
                <a:spcPts val="0"/>
              </a:spcBef>
              <a:buNone/>
            </a:pP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Origen importaciones: (Menor peso China y Turquía)</a:t>
            </a:r>
          </a:p>
          <a:p>
            <a:pPr marL="400050" lvl="1" indent="0">
              <a:buFontTx/>
              <a:buChar char="-"/>
            </a:pP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Alemania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($4.670M)</a:t>
            </a:r>
          </a:p>
          <a:p>
            <a:pPr marL="341313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Italia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($4.340M)</a:t>
            </a:r>
          </a:p>
          <a:p>
            <a:pPr marL="341313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Hungría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($2.520M)</a:t>
            </a:r>
          </a:p>
          <a:p>
            <a:pPr marL="341313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Austria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(1.980M)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0" y="609600"/>
            <a:ext cx="152707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57200"/>
            <a:ext cx="8077200" cy="1143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Eslovenia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Economía número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33 en términos de PIB per cápita </a:t>
            </a: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No. </a:t>
            </a: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53 en importaciones totales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Principales importaciones: Medicamentos ($5,900M), Compuestos de nitrógeno ($4,130M), Automóviles ($2,640M), Refinados del petróleo ($2,370M), y Vehículos automóviles, piezas y accesorios (1,020M)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Origen importaciones:</a:t>
            </a:r>
          </a:p>
          <a:p>
            <a:pPr marL="400050" lvl="1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Suiza ($8.250M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) -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3er mayor inversor en Eslovenia (</a:t>
            </a:r>
            <a:r>
              <a:rPr lang="es-ES" sz="16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Farma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/Química)</a:t>
            </a: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00050" lvl="1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Alemania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($6.940M)</a:t>
            </a:r>
          </a:p>
          <a:p>
            <a:pPr marL="400050" lvl="1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China ($6.590M)</a:t>
            </a:r>
          </a:p>
          <a:p>
            <a:pPr marL="341313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Italia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($5.430M)</a:t>
            </a:r>
          </a:p>
          <a:p>
            <a:pPr marL="341313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b="1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Austria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(3.940M)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533400"/>
            <a:ext cx="159180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INFRAESTRUCTURAS DE TRANSPORTE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Croacia y Eslovenia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Miembros de la UE. Red de carreteras muy desarrollada y moderna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En proyecto mejora comunicación ferroviaria con resto de Balcanes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Serbia y resto de Repúblicas en proceso de adhesión a la UE</a:t>
            </a: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Recepción de fondos de la UE </a:t>
            </a: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Mejora y 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construcción 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carreteras</a:t>
            </a: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Red Ferroviaria</a:t>
            </a: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Red Fluvial (Danubio) 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Acuerdos de inversión bilaterales con China y Rusia (Serbia)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Préstamos instituciones internacionales.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Modernización,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rehabilitación y construcción de infraestructuras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Interesantes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oportunidades de negocio a las empresas españolas.</a:t>
            </a: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Ingeniería civil</a:t>
            </a: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Servicios y Consultoría</a:t>
            </a: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Materias primas 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para 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construcción</a:t>
            </a: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Señalización e iluminación ….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INFRAESTRUCTURAS DE TRANSPORTE: </a:t>
            </a:r>
            <a:r>
              <a:rPr lang="es-ES" sz="3600" dirty="0" smtClean="0">
                <a:latin typeface="Broadway" pitchFamily="82" charset="0"/>
              </a:rPr>
              <a:t>caso </a:t>
            </a:r>
            <a:r>
              <a:rPr lang="es-ES" sz="3600" dirty="0" smtClean="0">
                <a:latin typeface="Broadway" pitchFamily="82" charset="0"/>
              </a:rPr>
              <a:t>Serbia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Ferrocarril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7 % de vías de doble raíl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Tan sólo 30% redes electrificadas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50% de la red, velocidad no superior a los 40 </a:t>
            </a:r>
            <a:r>
              <a:rPr lang="es-ES" sz="16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kms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/h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 pretende dar mayor peso al transporte ferroviario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Principales proyectos pendientes </a:t>
            </a: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Conexión alta velocidad entre Belgrado y </a:t>
            </a:r>
            <a:r>
              <a:rPr lang="es-ES" sz="12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Nis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con ramificaciones Bulgaria y Macedonia del Norte. </a:t>
            </a:r>
            <a:endParaRPr lang="es-ES" sz="12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Mejora 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la línea entre Belgrado y Budapest, financiación de China y Rusia. </a:t>
            </a:r>
            <a:endParaRPr lang="es-ES" sz="12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Proyecto 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la construcción del metro de Belgrado, 6.000 M €</a:t>
            </a:r>
          </a:p>
          <a:p>
            <a:pPr marL="1257300" lvl="3" indent="0">
              <a:buFontTx/>
              <a:buChar char="-"/>
            </a:pPr>
            <a:r>
              <a:rPr lang="es-ES" sz="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Comienzo noviembre de </a:t>
            </a:r>
            <a:r>
              <a:rPr lang="es-ES" sz="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2021: Consorcio </a:t>
            </a:r>
            <a:r>
              <a:rPr lang="es-ES" sz="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entre China y Francia. </a:t>
            </a:r>
          </a:p>
          <a:p>
            <a:pPr marL="1257300" lvl="3" indent="0">
              <a:buFontTx/>
              <a:buChar char="-"/>
            </a:pPr>
            <a:r>
              <a:rPr lang="es-ES" sz="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Construcción de las primeras estaciones de metro </a:t>
            </a:r>
            <a:r>
              <a:rPr lang="es-ES" sz="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2023</a:t>
            </a:r>
            <a:endParaRPr lang="es-ES" sz="8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1257300" lvl="3" indent="0">
              <a:buFontTx/>
              <a:buChar char="-"/>
            </a:pPr>
            <a:r>
              <a:rPr lang="es-ES" sz="8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Finalización de la primera línea en 2028.</a:t>
            </a:r>
          </a:p>
          <a:p>
            <a:pPr marL="0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INFRAESTRUCTURAS DE TRANSPORTE: </a:t>
            </a:r>
            <a:r>
              <a:rPr lang="es-ES" sz="3600" dirty="0" smtClean="0">
                <a:latin typeface="Broadway" pitchFamily="82" charset="0"/>
              </a:rPr>
              <a:t>Cas</a:t>
            </a:r>
            <a:r>
              <a:rPr lang="es-ES" sz="3600" dirty="0" smtClean="0">
                <a:latin typeface="Broadway" pitchFamily="82" charset="0"/>
              </a:rPr>
              <a:t>o </a:t>
            </a:r>
            <a:r>
              <a:rPr lang="es-ES" sz="3600" dirty="0" smtClean="0">
                <a:latin typeface="Broadway" pitchFamily="82" charset="0"/>
              </a:rPr>
              <a:t>Serbia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Carreteras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Importante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desarrollo en la última década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Reciente finalización de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construcción del Corredor paneuropeo X, que conecta Austria con Grecia, y que atraviesa Serbia de norte a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sur.</a:t>
            </a: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autopista E763, Belgrado- Adriático Sur para conectar Serbia y Montenegro, se ha completado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torno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  250 </a:t>
            </a:r>
            <a:r>
              <a:rPr lang="es-ES" sz="16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kms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Pendientes inversiones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extensión de la red y de mejora de seguridad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Solamente en 2022 se invirtieron más de 4.000 millones de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Euros</a:t>
            </a: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3962400"/>
            <a:ext cx="5638800" cy="2515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INFRAESTRUCTURAS DE TRANSPORTE: Ejemplo Serbia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371600"/>
            <a:ext cx="7467600" cy="4800600"/>
          </a:xfrm>
        </p:spPr>
        <p:txBody>
          <a:bodyPr>
            <a:noAutofit/>
          </a:bodyPr>
          <a:lstStyle/>
          <a:p>
            <a:pPr marL="0" lvl="1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Red Fluvial</a:t>
            </a:r>
          </a:p>
          <a:p>
            <a:pPr marL="400050" lvl="2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Enorme potencial: Red de canales navegables de mas de 1000 </a:t>
            </a:r>
            <a:r>
              <a:rPr lang="es-ES" sz="16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kms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marL="400050" lvl="2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Danubio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Conexión Mar Negro con el Mar del Norte (principal vía de comunicación con sus países vecinos)</a:t>
            </a:r>
          </a:p>
          <a:p>
            <a:pPr marL="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Desarrollo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deficiente de sus puertos (12) para transporte de pasajeros y mercancías: Nuevas construcciones, mejoras y modernización</a:t>
            </a: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lvl="1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Transporte aéreo</a:t>
            </a:r>
          </a:p>
          <a:p>
            <a:pPr marL="400050" lvl="2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Air Serbia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fue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adquirida por </a:t>
            </a:r>
            <a:r>
              <a:rPr lang="es-ES" sz="16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Eti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had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Airways (UAE)</a:t>
            </a:r>
          </a:p>
          <a:p>
            <a:pPr marL="400050" lvl="2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Aeropuerto Internacional </a:t>
            </a:r>
            <a:r>
              <a:rPr lang="es-ES" sz="16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Nikola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Tesla, </a:t>
            </a:r>
          </a:p>
          <a:p>
            <a:pPr marL="40005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Incrementa volumen anual de pasajeros con la apertura de nuevas conexiones con 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Europa, USA y 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Emiratos.</a:t>
            </a:r>
          </a:p>
          <a:p>
            <a:pPr marL="40005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2018 concesión con el grupo francés Vinci para la gestión del aeropuerto</a:t>
            </a:r>
          </a:p>
          <a:p>
            <a:pPr marL="40005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2019 obras de ampliación y modernización del 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aeropuerto, </a:t>
            </a:r>
            <a:r>
              <a:rPr lang="es-ES" sz="12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Multipllicar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X3 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n. de pasajeros a 15M. </a:t>
            </a:r>
          </a:p>
          <a:p>
            <a:pPr marL="400050" lvl="1" indent="0">
              <a:buFontTx/>
              <a:buChar char="-"/>
            </a:pP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Medio ambiente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Países en fase de adhesión o de preadhesión a la UE. Para convertirse en miembro de pleno derecho de la UE, es necesario adoptar una serie de políticas y el ámbito medioambiental es una de las más importantes.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región se enfrenta a una serie de retos, en particular en relación con la contaminación del aire, el agua y el suelo. Y cuenta con el apoyo de la UE para superarlos.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AEMA (Agencia </a:t>
            </a:r>
            <a:r>
              <a:rPr lang="es-ES" sz="20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Europe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del medioambiente) lanza propuesta de proyecto con financiación (IPA III), que abordará la </a:t>
            </a:r>
            <a:r>
              <a:rPr lang="es-ES" sz="20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descarbonización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la economía circular, la (des)contaminación, los sistemas alimentarios sostenibles y la biodiversidad para alcanzar la «Agenda Verde para los Balcanes Occidentales».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Energías renovables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Apoyo UE a la apuesta por fuentes de energía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renovables</a:t>
            </a: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Cartera de proyectos del sector energético financiados por la UE y organismos internacionales.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Desarrollo de legislación e incentivos a las nuevas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energías</a:t>
            </a: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Caso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Serbia. 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País muy dependiente del carbón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Energía renovable en torno al 27%, objetivo para el 2040 llegar al 50%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Predominio centrales hidroeléctricas,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comienzan a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incentivar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soluciones de biomasa, eólica y solar.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Actualmente lidera las inversiones extranjeras en toda la región. 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China puede igualar el nivel de inversión total de la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UE.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Inversión de 15.000 M € en los próximos 10 años.</a:t>
            </a: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EQUIPAMIENTO e </a:t>
            </a:r>
            <a:r>
              <a:rPr lang="es-ES" sz="3600" dirty="0" smtClean="0">
                <a:latin typeface="Broadway" pitchFamily="82" charset="0"/>
              </a:rPr>
              <a:t>INDUSTRIA </a:t>
            </a:r>
            <a:r>
              <a:rPr lang="es-ES" sz="3600" dirty="0" smtClean="0">
                <a:latin typeface="Broadway" pitchFamily="82" charset="0"/>
              </a:rPr>
              <a:t>DEL METAL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Oportunidades de negocio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Mano de obra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cualificada</a:t>
            </a: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Incentivos inversores 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Acuerdos de libre comercio con la Federación de Rusia y Turquía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Infraestructura desarrollada 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Posición geográfica favorable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Oportunidad empresas de ingeniería, maquinaria y servicios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Atracción FDI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Procesamiento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primarios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metales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Grandes empresas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Fundiciones y fabricación maquinaria: PYMES</a:t>
            </a:r>
          </a:p>
          <a:p>
            <a:pPr marL="0" indent="0" algn="ctr">
              <a:buNone/>
            </a:pPr>
            <a:endParaRPr lang="es-ES" sz="1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SÓLO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SERBIA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4.181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COMPAÑIAS</a:t>
            </a:r>
          </a:p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</a:t>
            </a:r>
          </a:p>
          <a:p>
            <a:pPr marL="0" indent="0">
              <a:buNone/>
            </a:pP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28600"/>
            <a:ext cx="6554703" cy="290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Down Arrow 12"/>
          <p:cNvSpPr/>
          <p:nvPr/>
        </p:nvSpPr>
        <p:spPr>
          <a:xfrm rot="19065962">
            <a:off x="5448722" y="1689822"/>
            <a:ext cx="304800" cy="685800"/>
          </a:xfrm>
          <a:prstGeom prst="downArrow">
            <a:avLst>
              <a:gd name="adj1" fmla="val 24772"/>
              <a:gd name="adj2" fmla="val 50000"/>
            </a:avLst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400" y="3276600"/>
            <a:ext cx="6400800" cy="2864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Down Arrow 15"/>
          <p:cNvSpPr/>
          <p:nvPr/>
        </p:nvSpPr>
        <p:spPr>
          <a:xfrm rot="20962779">
            <a:off x="6842386" y="3832213"/>
            <a:ext cx="304800" cy="685800"/>
          </a:xfrm>
          <a:prstGeom prst="downArrow">
            <a:avLst>
              <a:gd name="adj1" fmla="val 24772"/>
              <a:gd name="adj2" fmla="val 50000"/>
            </a:avLst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3328903"/>
            <a:ext cx="6705600" cy="2933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Down Arrow 11"/>
          <p:cNvSpPr/>
          <p:nvPr/>
        </p:nvSpPr>
        <p:spPr>
          <a:xfrm rot="1856100">
            <a:off x="7241194" y="4372967"/>
            <a:ext cx="304800" cy="685800"/>
          </a:xfrm>
          <a:prstGeom prst="downArrow">
            <a:avLst>
              <a:gd name="adj1" fmla="val 24772"/>
              <a:gd name="adj2" fmla="val 50000"/>
            </a:avLst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19065962">
            <a:off x="5448722" y="1689822"/>
            <a:ext cx="304800" cy="685800"/>
          </a:xfrm>
          <a:prstGeom prst="downArrow">
            <a:avLst>
              <a:gd name="adj1" fmla="val 24772"/>
              <a:gd name="adj2" fmla="val 50000"/>
            </a:avLst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76399" y="533400"/>
            <a:ext cx="6477001" cy="2827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Down Arrow 8"/>
          <p:cNvSpPr/>
          <p:nvPr/>
        </p:nvSpPr>
        <p:spPr>
          <a:xfrm rot="5400000">
            <a:off x="7429500" y="2095500"/>
            <a:ext cx="304800" cy="685800"/>
          </a:xfrm>
          <a:prstGeom prst="downArrow">
            <a:avLst>
              <a:gd name="adj1" fmla="val 24772"/>
              <a:gd name="adj2" fmla="val 50000"/>
            </a:avLst>
          </a:prstGeom>
          <a:solidFill>
            <a:srgbClr val="FF0000">
              <a:alpha val="22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3429000"/>
            <a:ext cx="3429000" cy="2894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95400" y="457200"/>
            <a:ext cx="3362501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2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76800" y="457200"/>
            <a:ext cx="3419475" cy="2843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913044" y="3505200"/>
            <a:ext cx="3301061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Down Arrow 12"/>
          <p:cNvSpPr/>
          <p:nvPr/>
        </p:nvSpPr>
        <p:spPr>
          <a:xfrm rot="12011256">
            <a:off x="5900171" y="2698527"/>
            <a:ext cx="304800" cy="685800"/>
          </a:xfrm>
          <a:prstGeom prst="downArrow">
            <a:avLst>
              <a:gd name="adj1" fmla="val 24772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 rot="10203316">
            <a:off x="3429000" y="5715000"/>
            <a:ext cx="304800" cy="685800"/>
          </a:xfrm>
          <a:prstGeom prst="downArrow">
            <a:avLst>
              <a:gd name="adj1" fmla="val 24772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81000"/>
            <a:ext cx="3498003" cy="28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29200" y="381000"/>
            <a:ext cx="3429000" cy="28382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3383666"/>
            <a:ext cx="3429000" cy="2864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29200" y="3429000"/>
            <a:ext cx="3437906" cy="287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Down Arrow 13"/>
          <p:cNvSpPr/>
          <p:nvPr/>
        </p:nvSpPr>
        <p:spPr>
          <a:xfrm rot="12466913">
            <a:off x="2275860" y="4908308"/>
            <a:ext cx="304800" cy="685800"/>
          </a:xfrm>
          <a:prstGeom prst="downArrow">
            <a:avLst>
              <a:gd name="adj1" fmla="val 24772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 rot="7105593">
            <a:off x="9670504" y="1325955"/>
            <a:ext cx="304800" cy="685800"/>
          </a:xfrm>
          <a:prstGeom prst="downArrow">
            <a:avLst>
              <a:gd name="adj1" fmla="val 24772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657600" y="304800"/>
            <a:ext cx="73129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" b="1" dirty="0" smtClean="0"/>
              <a:t>semiconductores</a:t>
            </a:r>
            <a:endParaRPr lang="en-US" sz="6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1089" y="334858"/>
            <a:ext cx="3490911" cy="2852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0" y="304800"/>
            <a:ext cx="3505200" cy="2916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3322083"/>
            <a:ext cx="3352800" cy="28501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0600" y="3276600"/>
            <a:ext cx="3495675" cy="2930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Down Arrow 12"/>
          <p:cNvSpPr/>
          <p:nvPr/>
        </p:nvSpPr>
        <p:spPr>
          <a:xfrm rot="7105593">
            <a:off x="6698703" y="2392755"/>
            <a:ext cx="304800" cy="685800"/>
          </a:xfrm>
          <a:prstGeom prst="downArrow">
            <a:avLst>
              <a:gd name="adj1" fmla="val 24772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 rot="12466913">
            <a:off x="6314461" y="3917707"/>
            <a:ext cx="304800" cy="685800"/>
          </a:xfrm>
          <a:prstGeom prst="downArrow">
            <a:avLst>
              <a:gd name="adj1" fmla="val 24772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QUÍMICA: </a:t>
            </a:r>
            <a:r>
              <a:rPr lang="es-ES" sz="3600" dirty="0" err="1" smtClean="0">
                <a:latin typeface="Broadway" pitchFamily="82" charset="0"/>
              </a:rPr>
              <a:t>iMPORTACIONES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1371600"/>
            <a:ext cx="6743700" cy="454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QUÍMICA: </a:t>
            </a:r>
            <a:r>
              <a:rPr lang="es-ES" sz="3600" dirty="0" err="1" smtClean="0">
                <a:latin typeface="Broadway" pitchFamily="82" charset="0"/>
              </a:rPr>
              <a:t>iMPORTACIONES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143000"/>
            <a:ext cx="3130176" cy="2632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1" y="1156319"/>
            <a:ext cx="3078478" cy="2590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43000" y="3886200"/>
            <a:ext cx="3075525" cy="25521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05400" y="3810000"/>
            <a:ext cx="3048000" cy="256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Minería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Gran actividad minera en la zona 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Alza de precio minerales: Reapertura de antiguas minas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Zinc, Plomo, Cobre, Oro y Plata</a:t>
            </a: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Litio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Búsqueda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depósitos de Litio en Serbia y Bosnia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Rio Tinto desarrolla el proyecto de boratos de 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 tooltip="Litio"/>
              </a:rPr>
              <a:t>litio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 en </a:t>
            </a:r>
            <a:r>
              <a:rPr lang="es-ES" sz="16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Jadar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, Serbia.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 estima que el sitio contiene el 10% de los depósitos del mundo. 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Inicio producción está previsto para 2024. 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Inversión local e internacional en nuevas exploraciones en la región</a:t>
            </a:r>
          </a:p>
          <a:p>
            <a:pPr marL="400050" lvl="1" indent="0">
              <a:buNone/>
            </a:pP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FontTx/>
              <a:buChar char="-"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Oportunidad empresas de ingeniería, maquinaria y servicios</a:t>
            </a:r>
          </a:p>
          <a:p>
            <a:pPr marL="0" indent="0">
              <a:buNone/>
            </a:pP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010400" cy="1143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SECTOR ALIMENTACIÓN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/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Incremento Ingresos en </a:t>
            </a:r>
            <a:r>
              <a:rPr lang="es-ES" sz="20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Retail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y </a:t>
            </a:r>
            <a:r>
              <a:rPr lang="es-ES" sz="20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Food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Services</a:t>
            </a: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Efecto de salida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pandemia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Destinos preferidos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adinerados ucranianos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y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usos</a:t>
            </a: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Crecimiento del empleo y de la renta per cápita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Crecimiento </a:t>
            </a:r>
            <a:r>
              <a:rPr lang="es-ES" sz="16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retail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online 2022: 400%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(aún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insignificante)</a:t>
            </a:r>
          </a:p>
          <a:p>
            <a:pPr marL="0" indent="0"/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Cadenas de distribución presentes en la zona</a:t>
            </a:r>
          </a:p>
          <a:p>
            <a:pPr marL="400050" lvl="1" indent="0">
              <a:buFontTx/>
              <a:buChar char="-"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Caso Serbia: hasta el 80% Controlado por grupos internacionales</a:t>
            </a: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Delhaize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(Bélgica) Maxi y Tempo</a:t>
            </a: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Fortenova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Group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(Croacia) Idea, Roda y </a:t>
            </a:r>
            <a:r>
              <a:rPr lang="es-ES" sz="12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Merkator</a:t>
            </a:r>
            <a:endParaRPr lang="es-ES" sz="12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Metro y </a:t>
            </a:r>
            <a:r>
              <a:rPr lang="es-ES" sz="12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Lidl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(Alemania)</a:t>
            </a: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12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SuperVero</a:t>
            </a: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(Grecia)</a:t>
            </a:r>
          </a:p>
          <a:p>
            <a:pPr marL="800100" lvl="2" indent="0">
              <a:buFontTx/>
              <a:buChar char="-"/>
            </a:pPr>
            <a:r>
              <a:rPr lang="es-ES" sz="12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Nacionales (20%) DIS, UNIVEREXPORT, GOMEX, AROMA y AMAN</a:t>
            </a:r>
          </a:p>
          <a:p>
            <a:pPr marL="0" indent="0"/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Importancia de la figura del distribuidor.</a:t>
            </a:r>
          </a:p>
          <a:p>
            <a:pPr marL="400050" lvl="1" indent="0"/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50% ventas se producen en pequeños establecimientos.</a:t>
            </a:r>
          </a:p>
          <a:p>
            <a:pPr marL="400050" lvl="1" indent="0"/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La figura del agente apenas se encuentra en la zona.</a:t>
            </a:r>
          </a:p>
          <a:p>
            <a:pPr marL="0" indent="0">
              <a:buNone/>
            </a:pP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4928" y="609600"/>
            <a:ext cx="68234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72400" y="533400"/>
            <a:ext cx="1143000" cy="1143000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>
                <a:latin typeface="Broadway" pitchFamily="82" charset="0"/>
              </a:rPr>
              <a:t>Serbia</a:t>
            </a:r>
            <a:endParaRPr lang="en-US" sz="2000" dirty="0">
              <a:latin typeface="Broadway" pitchFamily="82" charset="0"/>
            </a:endParaRPr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381000"/>
            <a:ext cx="6781799" cy="2880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3432298"/>
            <a:ext cx="6858000" cy="26691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Down Arrow 9"/>
          <p:cNvSpPr/>
          <p:nvPr/>
        </p:nvSpPr>
        <p:spPr>
          <a:xfrm rot="4697337">
            <a:off x="6919896" y="1933328"/>
            <a:ext cx="304800" cy="685800"/>
          </a:xfrm>
          <a:prstGeom prst="downArrow">
            <a:avLst>
              <a:gd name="adj1" fmla="val 24772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7105593">
            <a:off x="6698704" y="4983557"/>
            <a:ext cx="304800" cy="685800"/>
          </a:xfrm>
          <a:prstGeom prst="downArrow">
            <a:avLst>
              <a:gd name="adj1" fmla="val 24772"/>
              <a:gd name="adj2" fmla="val 5000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4928" y="609600"/>
            <a:ext cx="68234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72400" y="533400"/>
            <a:ext cx="1143000" cy="1143000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>
                <a:latin typeface="Broadway" pitchFamily="82" charset="0"/>
              </a:rPr>
              <a:t>Serbia</a:t>
            </a:r>
            <a:endParaRPr lang="en-US" sz="2000" dirty="0">
              <a:latin typeface="Broadway" pitchFamily="82" charset="0"/>
            </a:endParaRPr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04900" y="1752600"/>
            <a:ext cx="2247900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57600" y="1752600"/>
            <a:ext cx="222885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72200" y="1752600"/>
            <a:ext cx="221932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94928" y="609600"/>
            <a:ext cx="68234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772400" y="533400"/>
            <a:ext cx="1143000" cy="1143000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>
                <a:latin typeface="Broadway" pitchFamily="82" charset="0"/>
              </a:rPr>
              <a:t>Serbia</a:t>
            </a:r>
            <a:endParaRPr lang="en-US" sz="2000" dirty="0">
              <a:latin typeface="Broadway" pitchFamily="82" charset="0"/>
            </a:endParaRPr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9" name="Picture 1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19175" y="1676400"/>
            <a:ext cx="2257425" cy="356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38850" y="1676400"/>
            <a:ext cx="2266950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552825" y="1676400"/>
            <a:ext cx="2238375" cy="355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4928" y="609600"/>
            <a:ext cx="68234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772400" y="533400"/>
            <a:ext cx="1143000" cy="1143000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>
                <a:latin typeface="Broadway" pitchFamily="82" charset="0"/>
              </a:rPr>
              <a:t>Serbia</a:t>
            </a:r>
            <a:endParaRPr lang="en-US" sz="2000" dirty="0">
              <a:latin typeface="Broadway" pitchFamily="82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43000" y="625950"/>
            <a:ext cx="2743200" cy="265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38600" y="612583"/>
            <a:ext cx="2819400" cy="2709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143000" y="3429000"/>
            <a:ext cx="2816609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14800" y="3429000"/>
            <a:ext cx="2889151" cy="2771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94928" y="609600"/>
            <a:ext cx="68234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772400" y="533400"/>
            <a:ext cx="1143000" cy="1143000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>
                <a:latin typeface="Broadway" pitchFamily="82" charset="0"/>
              </a:rPr>
              <a:t>Serbia</a:t>
            </a:r>
            <a:endParaRPr lang="en-US" sz="2000" dirty="0">
              <a:latin typeface="Broadway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-22860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16743" y="1752600"/>
            <a:ext cx="3731457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29200" y="1676400"/>
            <a:ext cx="3749167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620000" y="533400"/>
            <a:ext cx="1295400" cy="1143000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>
                <a:latin typeface="Broadway" pitchFamily="82" charset="0"/>
              </a:rPr>
              <a:t>Croacia</a:t>
            </a:r>
            <a:endParaRPr lang="en-US" sz="2000" dirty="0">
              <a:latin typeface="Broadway" pitchFamily="82" charset="0"/>
            </a:endParaRPr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228600"/>
            <a:ext cx="152707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524000"/>
            <a:ext cx="8382000" cy="39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620000" y="533400"/>
            <a:ext cx="1295400" cy="1143000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>
                <a:latin typeface="Broadway" pitchFamily="82" charset="0"/>
              </a:rPr>
              <a:t>Croacia</a:t>
            </a:r>
            <a:endParaRPr lang="en-US" sz="2000" dirty="0">
              <a:latin typeface="Broadway" pitchFamily="82" charset="0"/>
            </a:endParaRPr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228600"/>
            <a:ext cx="152707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66800" y="716904"/>
            <a:ext cx="6248400" cy="6141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620000" y="533400"/>
            <a:ext cx="1295400" cy="1143000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>
                <a:latin typeface="Broadway" pitchFamily="82" charset="0"/>
              </a:rPr>
              <a:t>Croacia</a:t>
            </a:r>
            <a:endParaRPr lang="en-US" sz="2000" dirty="0">
              <a:latin typeface="Broadway" pitchFamily="82" charset="0"/>
            </a:endParaRPr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228600"/>
            <a:ext cx="152707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304800"/>
            <a:ext cx="2057400" cy="324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1800" y="304800"/>
            <a:ext cx="205016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81600" y="304801"/>
            <a:ext cx="2062706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981200" y="3657600"/>
            <a:ext cx="1981200" cy="316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19600" y="3702107"/>
            <a:ext cx="1933363" cy="3079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7467600" y="533400"/>
            <a:ext cx="1524000" cy="1143000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>
                <a:latin typeface="Broadway" pitchFamily="82" charset="0"/>
              </a:rPr>
              <a:t>Eslovenia</a:t>
            </a:r>
            <a:endParaRPr lang="en-US" sz="2000" dirty="0">
              <a:latin typeface="Broadway" pitchFamily="82" charset="0"/>
            </a:endParaRPr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1400" y="152400"/>
            <a:ext cx="159180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524000"/>
            <a:ext cx="8193456" cy="394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9795" y="152400"/>
            <a:ext cx="159180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7467600" y="533400"/>
            <a:ext cx="1524000" cy="1143000"/>
          </a:xfrm>
        </p:spPr>
        <p:txBody>
          <a:bodyPr>
            <a:normAutofit/>
          </a:bodyPr>
          <a:lstStyle/>
          <a:p>
            <a:pPr algn="l"/>
            <a:r>
              <a:rPr lang="es-ES" sz="2000" dirty="0" smtClean="0">
                <a:latin typeface="Broadway" pitchFamily="82" charset="0"/>
              </a:rPr>
              <a:t>Eslovenia</a:t>
            </a:r>
            <a:endParaRPr lang="en-US" sz="2000" dirty="0">
              <a:latin typeface="Broadway" pitchFamily="82" charset="0"/>
            </a:endParaRP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81075" y="368873"/>
            <a:ext cx="6105525" cy="5911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304800"/>
            <a:ext cx="2057400" cy="324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71800" y="304800"/>
            <a:ext cx="205016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81600" y="304801"/>
            <a:ext cx="2062706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981200" y="3657600"/>
            <a:ext cx="1981200" cy="3164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419600" y="3702107"/>
            <a:ext cx="1933363" cy="3079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91400" y="152400"/>
            <a:ext cx="159180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itle 1"/>
          <p:cNvSpPr txBox="1">
            <a:spLocks/>
          </p:cNvSpPr>
          <p:nvPr/>
        </p:nvSpPr>
        <p:spPr>
          <a:xfrm>
            <a:off x="7467600" y="533400"/>
            <a:ext cx="152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roadway" pitchFamily="82" charset="0"/>
                <a:ea typeface="+mj-ea"/>
                <a:cs typeface="+mj-cs"/>
              </a:rPr>
              <a:t>Eslovenia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roadway" pitchFamily="8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6553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Estrategias </a:t>
            </a:r>
            <a:r>
              <a:rPr lang="es-ES" sz="3600" dirty="0" smtClean="0">
                <a:latin typeface="Broadway" pitchFamily="82" charset="0"/>
              </a:rPr>
              <a:t>de </a:t>
            </a:r>
            <a:r>
              <a:rPr lang="es-ES" sz="3600" dirty="0" err="1" smtClean="0">
                <a:latin typeface="Broadway" pitchFamily="82" charset="0"/>
              </a:rPr>
              <a:t>Prospeccción</a:t>
            </a:r>
            <a:r>
              <a:rPr lang="es-ES" sz="3600" dirty="0" smtClean="0">
                <a:latin typeface="Broadway" pitchFamily="82" charset="0"/>
              </a:rPr>
              <a:t>!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/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Misiones comerciales presenciales y online Mono y </a:t>
            </a:r>
            <a:r>
              <a:rPr lang="es-ES" sz="20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Multipaís</a:t>
            </a: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/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Ferias locales (Elevado coste y mayor riesgo)</a:t>
            </a:r>
          </a:p>
          <a:p>
            <a:pPr marL="0" indent="0"/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Nuevo concepto (</a:t>
            </a:r>
            <a:r>
              <a:rPr lang="es-ES" sz="20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Misón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Híbrida – Misión Exhibición </a:t>
            </a:r>
            <a:r>
              <a:rPr lang="es-ES" sz="20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MultiPaís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)</a:t>
            </a:r>
          </a:p>
          <a:p>
            <a:pPr marL="0" indent="0"/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La importancia de las relaciones personales</a:t>
            </a: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es-ES" sz="20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3914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Misión Exhibición </a:t>
            </a:r>
            <a:r>
              <a:rPr lang="es-ES" sz="3600" dirty="0" err="1" smtClean="0">
                <a:latin typeface="Broadway" pitchFamily="82" charset="0"/>
              </a:rPr>
              <a:t>Multipaís</a:t>
            </a:r>
            <a:r>
              <a:rPr lang="es-ES" sz="3600" dirty="0" smtClean="0">
                <a:latin typeface="Broadway" pitchFamily="82" charset="0"/>
              </a:rPr>
              <a:t> Nueva estrategia </a:t>
            </a:r>
            <a:r>
              <a:rPr lang="es-ES" sz="3600" dirty="0" smtClean="0">
                <a:latin typeface="Broadway" pitchFamily="82" charset="0"/>
              </a:rPr>
              <a:t>de captación!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¿Por qué atacar país por país cuando se puede atacar el conjunto del mercado con una sola acción?</a:t>
            </a:r>
          </a:p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¿Por qué ir al distribuidor cuando podemos hacer que el distribuidor venga a nosotros?</a:t>
            </a:r>
          </a:p>
          <a:p>
            <a:pPr marL="0" indent="0">
              <a:buNone/>
            </a:pPr>
            <a:r>
              <a:rPr lang="es-ES" sz="20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¿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Por qué hacer un esfuerzo individual cuando podemos atraer mejor a un comprador haciendo un esfuerzo colectivo?</a:t>
            </a:r>
          </a:p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¿Por qué no juntar fuerzas para hacer que nuestra oferta sea irresistible?</a:t>
            </a:r>
          </a:p>
          <a:p>
            <a:pPr marL="0" indent="0">
              <a:buNone/>
            </a:pP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¿Por qué intentarlo con acercamientos fríos si podemos dirigirnos al cliente de forma más personal y cercana?</a:t>
            </a:r>
          </a:p>
          <a:p>
            <a:pPr marL="0" indent="0">
              <a:buNone/>
            </a:pPr>
            <a:endParaRPr lang="es-ES" sz="20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es-ES" dirty="0">
                <a:latin typeface="Broadway" pitchFamily="82" charset="0"/>
                <a:ea typeface="+mj-ea"/>
                <a:cs typeface="+mj-cs"/>
              </a:rPr>
              <a:t>¿CUAL ES LA PROPUESTA?</a:t>
            </a:r>
            <a:endParaRPr lang="en-US" dirty="0" err="1">
              <a:latin typeface="Broadway" pitchFamily="82" charset="0"/>
              <a:ea typeface="+mj-ea"/>
              <a:cs typeface="+mj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28600"/>
            <a:ext cx="7620000" cy="1143000"/>
          </a:xfrm>
        </p:spPr>
        <p:txBody>
          <a:bodyPr>
            <a:normAutofit fontScale="90000"/>
          </a:bodyPr>
          <a:lstStyle/>
          <a:p>
            <a:r>
              <a:rPr lang="es-ES" dirty="0" err="1" smtClean="0">
                <a:latin typeface="Broadway" pitchFamily="82" charset="0"/>
              </a:rPr>
              <a:t>Iberian</a:t>
            </a:r>
            <a:r>
              <a:rPr lang="es-ES" dirty="0" smtClean="0">
                <a:latin typeface="Broadway" pitchFamily="82" charset="0"/>
              </a:rPr>
              <a:t> </a:t>
            </a:r>
            <a:r>
              <a:rPr lang="es-ES" dirty="0" err="1" smtClean="0">
                <a:latin typeface="Broadway" pitchFamily="82" charset="0"/>
              </a:rPr>
              <a:t>Flavours</a:t>
            </a:r>
            <a:r>
              <a:rPr lang="es-ES" dirty="0" smtClean="0">
                <a:latin typeface="Broadway" pitchFamily="82" charset="0"/>
              </a:rPr>
              <a:t> </a:t>
            </a:r>
            <a:r>
              <a:rPr lang="es-ES" dirty="0" err="1" smtClean="0">
                <a:latin typeface="Broadway" pitchFamily="82" charset="0"/>
              </a:rPr>
              <a:t>Balkans</a:t>
            </a:r>
            <a:endParaRPr lang="en-US" dirty="0">
              <a:latin typeface="Broadway" pitchFamily="8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5000" y="1143000"/>
            <a:ext cx="5410200" cy="533400"/>
          </a:xfrm>
        </p:spPr>
        <p:txBody>
          <a:bodyPr>
            <a:normAutofit/>
          </a:bodyPr>
          <a:lstStyle/>
          <a:p>
            <a:pPr algn="l"/>
            <a:r>
              <a:rPr lang="es-ES" sz="2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Spanish</a:t>
            </a:r>
            <a:r>
              <a:rPr lang="es-E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Food</a:t>
            </a:r>
            <a:r>
              <a:rPr lang="es-E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and </a:t>
            </a:r>
            <a:r>
              <a:rPr lang="es-ES" sz="2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Beverage</a:t>
            </a:r>
            <a:r>
              <a:rPr lang="es-E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Exibition</a:t>
            </a:r>
            <a:r>
              <a:rPr lang="es-ES" sz="20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s-ES" sz="2000" dirty="0" err="1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Balkans</a:t>
            </a:r>
            <a:endParaRPr lang="es-ES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Picture 4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752600"/>
            <a:ext cx="2947416" cy="73761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219200" y="2743200"/>
            <a:ext cx="708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Broadway" pitchFamily="82" charset="0"/>
              </a:rPr>
              <a:t>Misión - Exhibición </a:t>
            </a:r>
          </a:p>
          <a:p>
            <a:pPr algn="ctr"/>
            <a:r>
              <a:rPr lang="es-ES" sz="2000" dirty="0" smtClean="0">
                <a:latin typeface="Broadway" pitchFamily="82" charset="0"/>
              </a:rPr>
              <a:t>Apoyo al </a:t>
            </a:r>
            <a:r>
              <a:rPr lang="es-ES" sz="2000" dirty="0" err="1" smtClean="0">
                <a:latin typeface="Broadway" pitchFamily="82" charset="0"/>
              </a:rPr>
              <a:t>Made</a:t>
            </a:r>
            <a:r>
              <a:rPr lang="es-ES" sz="2000" dirty="0" smtClean="0">
                <a:latin typeface="Broadway" pitchFamily="82" charset="0"/>
              </a:rPr>
              <a:t> in </a:t>
            </a:r>
            <a:r>
              <a:rPr lang="es-ES" sz="2000" dirty="0" err="1" smtClean="0">
                <a:latin typeface="Broadway" pitchFamily="82" charset="0"/>
              </a:rPr>
              <a:t>Spain</a:t>
            </a:r>
            <a:r>
              <a:rPr lang="es-ES" sz="2000" dirty="0" smtClean="0">
                <a:latin typeface="Broadway" pitchFamily="82" charset="0"/>
              </a:rPr>
              <a:t> y a la Dieta Mediterránea</a:t>
            </a:r>
            <a:endParaRPr lang="en-US" sz="2000" dirty="0">
              <a:latin typeface="Broadway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6600" y="5029200"/>
            <a:ext cx="30771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dirty="0" smtClean="0">
                <a:latin typeface="Broadway" pitchFamily="82" charset="0"/>
                <a:hlinkClick r:id="rId3"/>
              </a:rPr>
              <a:t>www.iberianflavours.com</a:t>
            </a:r>
            <a:endParaRPr lang="en-US" sz="1600" dirty="0">
              <a:latin typeface="Broadway" pitchFamily="82" charset="0"/>
            </a:endParaRPr>
          </a:p>
        </p:txBody>
      </p:sp>
      <p:pic>
        <p:nvPicPr>
          <p:cNvPr id="9" name="Picture 8" descr="Capture 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038600" y="3756458"/>
            <a:ext cx="1338263" cy="8155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9" name="Picture 8" descr="FOTO BALCAN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8600" y="-5045"/>
            <a:ext cx="6477000" cy="68630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69342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Misión-Exhibición </a:t>
            </a:r>
            <a:r>
              <a:rPr lang="es-ES" sz="3600" dirty="0" err="1" smtClean="0">
                <a:latin typeface="Broadway" pitchFamily="82" charset="0"/>
              </a:rPr>
              <a:t>multipaís</a:t>
            </a:r>
            <a:r>
              <a:rPr lang="es-ES" sz="3600" dirty="0" smtClean="0">
                <a:latin typeface="Broadway" pitchFamily="82" charset="0"/>
              </a:rPr>
              <a:t> en Zagreb, Croacia</a:t>
            </a:r>
            <a:endParaRPr lang="en-US" sz="3600" dirty="0">
              <a:latin typeface="Broadway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1628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Qué ventajas ofrece esta iniciativa?</a:t>
            </a:r>
            <a:endParaRPr lang="en-US" sz="3600" dirty="0">
              <a:latin typeface="Broadway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9248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Menores costes/mercado</a:t>
            </a:r>
          </a:p>
          <a:p>
            <a:pPr marL="0" indent="0">
              <a:buNone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Ahorro de costes económicos y de tiempo, optimizando los contactos y atacando a 7 países en una sola localización.</a:t>
            </a:r>
          </a:p>
          <a:p>
            <a:pPr marL="0" indent="0">
              <a:buNone/>
            </a:pPr>
            <a:r>
              <a:rPr lang="es-ES" sz="1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Llegamos a mercados menos saturados</a:t>
            </a:r>
          </a:p>
          <a:p>
            <a:pPr marL="0" indent="0">
              <a:buNone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 no ser mercados de gran magnitud, las empresas descartan atacarlos individualmente,  ya que desconocen el mercado y el ratio coste/beneficio.</a:t>
            </a:r>
          </a:p>
          <a:p>
            <a:pPr marL="0" indent="0">
              <a:buNone/>
            </a:pPr>
            <a:r>
              <a:rPr lang="es-ES" sz="1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Acercamiento innovador y </a:t>
            </a:r>
            <a:r>
              <a:rPr lang="es-ES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cercano de periodicidad anual</a:t>
            </a:r>
            <a:endParaRPr lang="es-ES" sz="1800" b="1" dirty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r>
              <a:rPr lang="es-ES" sz="16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Oportunidad excelente para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conocer </a:t>
            </a:r>
            <a:r>
              <a:rPr lang="es-ES" sz="16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al comprador de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manera </a:t>
            </a:r>
            <a:r>
              <a:rPr lang="es-ES" sz="16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más personal e innovadora,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teniendo la </a:t>
            </a:r>
            <a:r>
              <a:rPr lang="es-ES" sz="16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oportunidad de establecer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vínculos más sólidos.</a:t>
            </a:r>
            <a:endParaRPr lang="es-ES" sz="16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r>
              <a:rPr lang="es-ES" sz="1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Lugar de encuentro para </a:t>
            </a:r>
            <a:r>
              <a:rPr lang="es-ES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distribuidores </a:t>
            </a:r>
            <a:r>
              <a:rPr lang="es-ES" sz="1800" b="1" dirty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en la zona</a:t>
            </a:r>
          </a:p>
          <a:p>
            <a:pPr marL="0" indent="0">
              <a:buNone/>
            </a:pPr>
            <a:r>
              <a:rPr lang="es-ES" sz="16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Excelente oportunidad no sólo para encontrar fabricantes, sino también para relacionarse con profesionales de la distribución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</a:t>
            </a:r>
          </a:p>
          <a:p>
            <a:pPr marL="0" indent="0">
              <a:buNone/>
            </a:pPr>
            <a:r>
              <a:rPr lang="es-ES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Apoyo del organizador a lo largo del tiempo</a:t>
            </a:r>
          </a:p>
          <a:p>
            <a:pPr marL="0" indent="0">
              <a:buNone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El cliente puede </a:t>
            </a:r>
            <a:r>
              <a:rPr lang="es-ES" sz="16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contar con nosotros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para apoyarles en el medio y largo plazo.</a:t>
            </a:r>
          </a:p>
          <a:p>
            <a:pPr marL="0" indent="0">
              <a:buNone/>
            </a:pPr>
            <a:r>
              <a:rPr lang="es-ES" sz="1800" b="1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Buena comunicación</a:t>
            </a:r>
          </a:p>
          <a:p>
            <a:pPr marL="0" indent="0">
              <a:buNone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Cercanía entre países que facilita el desplazamiento.</a:t>
            </a:r>
            <a:endParaRPr lang="en-US" sz="16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620000" cy="1219200"/>
          </a:xfrm>
        </p:spPr>
        <p:txBody>
          <a:bodyPr>
            <a:noAutofit/>
          </a:bodyPr>
          <a:lstStyle/>
          <a:p>
            <a:pPr marL="0" indent="0" algn="l"/>
            <a:r>
              <a:rPr lang="es-ES" sz="3200" dirty="0" smtClean="0">
                <a:latin typeface="Broadway" pitchFamily="82" charset="0"/>
              </a:rPr>
              <a:t>Contamos con experiencia en proyectos similares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Aparte de la experiencia en la zona, ya organizamos este tipo de acción con el sector del calzado en colaboración con la Cámara de Alicante y FICE, y el evento se repitió 3 veces a petición de las empresas participantes. </a:t>
            </a:r>
          </a:p>
          <a:p>
            <a:pPr marL="0" indent="0">
              <a:buNone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Fue un gran desafío, y como pueden imaginar, fue todo un éxito.</a:t>
            </a:r>
            <a:endParaRPr lang="en-US" sz="16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9" name="Picture 8" descr="SALONSSTEP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67000" y="2971799"/>
            <a:ext cx="4495800" cy="2997200"/>
          </a:xfrm>
          <a:prstGeom prst="rect">
            <a:avLst/>
          </a:prstGeom>
        </p:spPr>
      </p:pic>
      <p:pic>
        <p:nvPicPr>
          <p:cNvPr id="7" name="Picture 6" descr="showroo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450420">
            <a:off x="6075120" y="3158437"/>
            <a:ext cx="2743200" cy="1601927"/>
          </a:xfrm>
          <a:prstGeom prst="rect">
            <a:avLst/>
          </a:prstGeom>
        </p:spPr>
      </p:pic>
      <p:pic>
        <p:nvPicPr>
          <p:cNvPr id="10" name="Picture 9" descr="SS3 187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8200" y="4114799"/>
            <a:ext cx="3086100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Nuestras mejores referencias</a:t>
            </a:r>
            <a:endParaRPr lang="en-US" sz="900" dirty="0">
              <a:latin typeface="Broadway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bprospect_LOGO_azul 50%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6324600"/>
            <a:ext cx="1423416" cy="356222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1752600"/>
            <a:ext cx="24193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905000"/>
            <a:ext cx="3186112" cy="500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2743200"/>
            <a:ext cx="267652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038600" y="2667000"/>
            <a:ext cx="1929172" cy="981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24600" y="2819400"/>
            <a:ext cx="21145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181600" y="3962400"/>
            <a:ext cx="1848394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914400" y="4038600"/>
            <a:ext cx="204787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467600" y="3962400"/>
            <a:ext cx="1143903" cy="1075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276600" y="3810000"/>
            <a:ext cx="1528762" cy="132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228600"/>
            <a:ext cx="7543800" cy="1143000"/>
          </a:xfrm>
        </p:spPr>
        <p:txBody>
          <a:bodyPr>
            <a:normAutofit/>
          </a:bodyPr>
          <a:lstStyle/>
          <a:p>
            <a:pPr algn="l"/>
            <a:r>
              <a:rPr lang="es-ES" sz="3600" dirty="0" smtClean="0">
                <a:latin typeface="Broadway" pitchFamily="82" charset="0"/>
              </a:rPr>
              <a:t>Para más información:</a:t>
            </a:r>
            <a:endParaRPr lang="en-US" sz="900" dirty="0">
              <a:latin typeface="Broadway" pitchFamily="8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143000" y="1524000"/>
            <a:ext cx="7467600" cy="472440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es-ES" sz="16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es-ES" sz="16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2"/>
              </a:rPr>
              <a:t>www.export2thebalkans.com</a:t>
            </a:r>
            <a:endParaRPr lang="es-ES" sz="16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 algn="ctr">
              <a:buNone/>
            </a:pPr>
            <a:r>
              <a:rPr lang="es-ES" sz="1600" dirty="0" smtClean="0">
                <a:solidFill>
                  <a:srgbClr val="00B0F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3"/>
              </a:rPr>
              <a:t>www.iberianflavours.com</a:t>
            </a:r>
            <a:endParaRPr lang="es-ES" sz="1600" dirty="0" smtClean="0">
              <a:solidFill>
                <a:srgbClr val="00B0F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es-ES" sz="16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Director </a:t>
            </a:r>
            <a:r>
              <a:rPr lang="es-ES" sz="1600" dirty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de proyecto</a:t>
            </a:r>
            <a:r>
              <a:rPr lang="es-ES" sz="20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</a:t>
            </a:r>
            <a:r>
              <a:rPr lang="en-U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Sergio Calderón Moreno</a:t>
            </a:r>
          </a:p>
          <a:p>
            <a:pPr marL="0" indent="0">
              <a:buNone/>
            </a:pPr>
            <a:r>
              <a:rPr lang="es-ES" sz="16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Tfn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+381 6400 63 545</a:t>
            </a:r>
          </a:p>
          <a:p>
            <a:pPr marL="0" indent="0">
              <a:buNone/>
            </a:pP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Email: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4"/>
              </a:rPr>
              <a:t>s.calderon@export2thebalkans.com</a:t>
            </a: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r>
              <a:rPr lang="es-ES" sz="1600" dirty="0" err="1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Linkedin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: </a:t>
            </a:r>
            <a:r>
              <a:rPr lang="es-ES" sz="1600" dirty="0" smtClean="0">
                <a:solidFill>
                  <a:schemeClr val="tx1">
                    <a:tint val="75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  <a:hlinkClick r:id="rId5"/>
              </a:rPr>
              <a:t>https://www.linkedin.com/in/sergio-calderon-moreno-b19452104/</a:t>
            </a: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es-ES" sz="1600" dirty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es-ES" sz="16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0" indent="0">
              <a:buNone/>
            </a:pPr>
            <a:endParaRPr lang="es-ES" sz="2000" dirty="0" smtClean="0">
              <a:solidFill>
                <a:schemeClr val="tx1">
                  <a:tint val="75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14" name="Picture 13" descr="bprospect_LOGO_azul 50%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5200" y="1676400"/>
            <a:ext cx="2590800" cy="648370"/>
          </a:xfrm>
          <a:prstGeom prst="rect">
            <a:avLst/>
          </a:prstGeom>
        </p:spPr>
      </p:pic>
      <p:sp>
        <p:nvSpPr>
          <p:cNvPr id="15" name="Title 1"/>
          <p:cNvSpPr txBox="1">
            <a:spLocks/>
          </p:cNvSpPr>
          <p:nvPr/>
        </p:nvSpPr>
        <p:spPr>
          <a:xfrm>
            <a:off x="838200" y="4876800"/>
            <a:ext cx="8153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600" dirty="0" smtClean="0">
                <a:latin typeface="Broadway" pitchFamily="82" charset="0"/>
              </a:rPr>
              <a:t>Agradecimientos a la Cámara de Comercio de Cantabria y a </a:t>
            </a:r>
            <a:r>
              <a:rPr lang="es-ES" sz="1600" dirty="0" err="1" smtClean="0">
                <a:latin typeface="Broadway" pitchFamily="82" charset="0"/>
              </a:rPr>
              <a:t>Sodercan</a:t>
            </a:r>
            <a:endParaRPr lang="en-US" sz="1600" dirty="0">
              <a:latin typeface="Broadway" pitchFamily="82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0" y="5715000"/>
            <a:ext cx="1781175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29200" y="5791200"/>
            <a:ext cx="2758440" cy="39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56921</TotalTime>
  <Words>2039</Words>
  <Application>Microsoft Office PowerPoint</Application>
  <PresentationFormat>On-screen Show (4:3)</PresentationFormat>
  <Paragraphs>259</Paragraphs>
  <Slides>49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Mercados de los Balcanes</vt:lpstr>
      <vt:lpstr>Quienes somos</vt:lpstr>
      <vt:lpstr>Los Mercados de los Balcanes</vt:lpstr>
      <vt:lpstr>Serbia, Croacia, Eslovenia y BiH Evolución del desempleo</vt:lpstr>
      <vt:lpstr>Serbia, Croaacia, Eslovenia y BiH Evolución slarial</vt:lpstr>
      <vt:lpstr>Serbia y Eslovenia Evolución salario mínimo</vt:lpstr>
      <vt:lpstr>INTEGRACIÓN EUROPEA</vt:lpstr>
      <vt:lpstr>Inversión extranjera Balcanes</vt:lpstr>
      <vt:lpstr>Serbia</vt:lpstr>
      <vt:lpstr>Serbia, Evoluc. Importaciones</vt:lpstr>
      <vt:lpstr>Slide 11</vt:lpstr>
      <vt:lpstr>Serbia</vt:lpstr>
      <vt:lpstr>Croacia</vt:lpstr>
      <vt:lpstr>Eslovenia</vt:lpstr>
      <vt:lpstr>INFRAESTRUCTURAS DE TRANSPORTE</vt:lpstr>
      <vt:lpstr>INFRAESTRUCTURAS DE TRANSPORTE: caso Serbia</vt:lpstr>
      <vt:lpstr>INFRAESTRUCTURAS DE TRANSPORTE: Caso Serbia</vt:lpstr>
      <vt:lpstr>INFRAESTRUCTURAS DE TRANSPORTE: Ejemplo Serbia</vt:lpstr>
      <vt:lpstr>Medio ambiente</vt:lpstr>
      <vt:lpstr>Energías renovables</vt:lpstr>
      <vt:lpstr>EQUIPAMIENTO e INDUSTRIA DEL METAL</vt:lpstr>
      <vt:lpstr>Slide 22</vt:lpstr>
      <vt:lpstr>Slide 23</vt:lpstr>
      <vt:lpstr>Slide 24</vt:lpstr>
      <vt:lpstr>Slide 25</vt:lpstr>
      <vt:lpstr>Slide 26</vt:lpstr>
      <vt:lpstr>QUÍMICA: iMPORTACIONES</vt:lpstr>
      <vt:lpstr>QUÍMICA: iMPORTACIONES</vt:lpstr>
      <vt:lpstr>Minería</vt:lpstr>
      <vt:lpstr>SECTOR ALIMENTACIÓN</vt:lpstr>
      <vt:lpstr>Serbia</vt:lpstr>
      <vt:lpstr>Serbia</vt:lpstr>
      <vt:lpstr>Serbia</vt:lpstr>
      <vt:lpstr>Serbia</vt:lpstr>
      <vt:lpstr>Serbia</vt:lpstr>
      <vt:lpstr>Croacia</vt:lpstr>
      <vt:lpstr>Croacia</vt:lpstr>
      <vt:lpstr>Croacia</vt:lpstr>
      <vt:lpstr>Eslovenia</vt:lpstr>
      <vt:lpstr>Eslovenia</vt:lpstr>
      <vt:lpstr>Slide 41</vt:lpstr>
      <vt:lpstr>Estrategias de Prospeccción!</vt:lpstr>
      <vt:lpstr>Misión Exhibición Multipaís Nueva estrategia de captación!</vt:lpstr>
      <vt:lpstr>Iberian Flavours Balkans</vt:lpstr>
      <vt:lpstr>Misión-Exhibición multipaís en Zagreb, Croacia</vt:lpstr>
      <vt:lpstr>Qué ventajas ofrece esta iniciativa?</vt:lpstr>
      <vt:lpstr>Contamos con experiencia en proyectos similares</vt:lpstr>
      <vt:lpstr>Nuestras mejores referencias</vt:lpstr>
      <vt:lpstr>Para más información: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Spanish Flavours</dc:title>
  <dc:creator>Windows User</dc:creator>
  <cp:lastModifiedBy>Windows User</cp:lastModifiedBy>
  <cp:revision>1629</cp:revision>
  <dcterms:created xsi:type="dcterms:W3CDTF">2023-06-07T12:28:59Z</dcterms:created>
  <dcterms:modified xsi:type="dcterms:W3CDTF">2023-12-12T08:49:48Z</dcterms:modified>
</cp:coreProperties>
</file>